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298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3" r:id="rId15"/>
    <p:sldId id="315" r:id="rId16"/>
    <p:sldId id="316" r:id="rId17"/>
    <p:sldId id="317" r:id="rId18"/>
    <p:sldId id="319" r:id="rId19"/>
    <p:sldId id="318" r:id="rId20"/>
    <p:sldId id="320" r:id="rId21"/>
    <p:sldId id="321" r:id="rId22"/>
    <p:sldId id="311" r:id="rId23"/>
    <p:sldId id="312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2" r:id="rId34"/>
    <p:sldId id="331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89" r:id="rId92"/>
    <p:sldId id="390" r:id="rId93"/>
    <p:sldId id="391" r:id="rId94"/>
    <p:sldId id="392" r:id="rId95"/>
    <p:sldId id="393" r:id="rId96"/>
    <p:sldId id="394" r:id="rId97"/>
    <p:sldId id="395" r:id="rId98"/>
    <p:sldId id="276" r:id="rId9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BBE"/>
    <a:srgbClr val="CD7FEA"/>
    <a:srgbClr val="FF7E7F"/>
    <a:srgbClr val="7FD9F8"/>
    <a:srgbClr val="121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4"/>
    <p:restoredTop sz="94719"/>
  </p:normalViewPr>
  <p:slideViewPr>
    <p:cSldViewPr>
      <p:cViewPr>
        <p:scale>
          <a:sx n="103" d="100"/>
          <a:sy n="103" d="100"/>
        </p:scale>
        <p:origin x="1224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F5AC475-C63B-4C65-A5A0-AC389FF031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763EA3-5F80-4A76-BD24-56BDB22F90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407CF-5E81-456E-98FF-CEE5FBB6DC96}" type="datetimeFigureOut">
              <a:rPr lang="ko-KR" altLang="en-US" smtClean="0"/>
              <a:t>2023. 4. 17.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351E0C-E202-4587-9A32-C114AABADD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18A06E-8202-491E-AB4B-5E68D6FDF2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54636-EA24-4B90-84EE-4B9159FC1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1954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07705-D577-4CD8-B91E-4D11AE5EC1F0}" type="datetimeFigureOut">
              <a:rPr lang="ko-KR" altLang="en-US" smtClean="0"/>
              <a:t>2023. 4. 17.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41F10-25EC-472F-883D-8F1F22113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6062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034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29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7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08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14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31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09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9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98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10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13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604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80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11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46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49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9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91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06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99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64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47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14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637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31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5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50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485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7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44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140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58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5480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04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89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1790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042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6669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650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606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8664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11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273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0498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643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1512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835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38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9722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976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669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5227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8138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9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3831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2392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21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97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6587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614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152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115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8819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904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58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17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447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871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0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9259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088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0826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541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482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626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92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5689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9257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432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4105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9269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276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41F10-25EC-472F-883D-8F1F221134C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B6CA-EA2A-4726-BA6A-3E18E17B7FE3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BD37-BE51-4B04-9B46-4E5BC014BB2F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3A226-FFE0-4216-B5AB-9E0404939ECA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EADA-7A31-4EFA-AE62-C85F54AF973D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4437-C1FA-48B5-92A3-BCF68A305DAE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7795-0117-4CA5-B339-23F53FA9746E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7361-4684-4A55-A180-99CF2E0A58CA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3B19A-C7B5-43A6-8B37-CBF7C393C5FA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7058F-9EA8-4D7A-ABEB-5A2118AD9EB9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272E-7622-43A7-A201-2473DE75D168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C37F-B46D-4AEF-8AFA-B080DC0071A5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167F1-1348-417F-AE0C-0F2AF9B8FC4A}" type="datetime1">
              <a:rPr lang="en-US" altLang="ko-KR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430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00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15905" y="573402"/>
            <a:ext cx="2054714" cy="430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Paper Review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989973" y="3696562"/>
            <a:ext cx="1430805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3</a:t>
            </a:r>
            <a:r>
              <a:rPr lang="ko-KR" altLang="en-US" sz="60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월 </a:t>
            </a:r>
            <a:r>
              <a:rPr lang="en-US" altLang="ko-KR" sz="60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31</a:t>
            </a:r>
            <a:r>
              <a:rPr lang="ko-KR" altLang="en-US" sz="60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일 중간 과정 자료</a:t>
            </a:r>
            <a:endParaRPr lang="en-US" b="1" dirty="0"/>
          </a:p>
        </p:txBody>
      </p:sp>
      <p:sp>
        <p:nvSpPr>
          <p:cNvPr id="12" name="Object 12"/>
          <p:cNvSpPr txBox="1"/>
          <p:nvPr/>
        </p:nvSpPr>
        <p:spPr>
          <a:xfrm>
            <a:off x="14295741" y="573402"/>
            <a:ext cx="3380777" cy="430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 LearnData Lab  @SKKU </a:t>
            </a:r>
            <a:endParaRPr lang="en-US" dirty="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AE7B8675-D6ED-4995-B4D3-4595A5D15FD9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609B409B-1688-EB06-664A-FB93B8C0C78D}"/>
              </a:ext>
            </a:extLst>
          </p:cNvPr>
          <p:cNvSpPr txBox="1"/>
          <p:nvPr/>
        </p:nvSpPr>
        <p:spPr>
          <a:xfrm>
            <a:off x="5317272" y="6590438"/>
            <a:ext cx="765117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" altLang="ko-KR" sz="1800" dirty="0"/>
              <a:t>Natural Language Processing and Commonsense Reasoning for the Next of </a:t>
            </a:r>
            <a:r>
              <a:rPr lang="en" altLang="ko-KR" sz="1800" dirty="0" err="1"/>
              <a:t>QnA</a:t>
            </a:r>
            <a:r>
              <a:rPr lang="en" altLang="ko-KR" sz="1800" dirty="0"/>
              <a:t> System</a:t>
            </a:r>
            <a:endParaRPr lang="en-US" altLang="ko-KR" sz="1800" dirty="0"/>
          </a:p>
          <a:p>
            <a:pPr algn="ctr"/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A72E6D-325E-8043-AA4E-A2CFF2284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" y="9057679"/>
            <a:ext cx="1115021" cy="1115021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649D0A3C-977C-7BBC-31AA-080165B5D5FB}"/>
              </a:ext>
            </a:extLst>
          </p:cNvPr>
          <p:cNvSpPr txBox="1"/>
          <p:nvPr/>
        </p:nvSpPr>
        <p:spPr>
          <a:xfrm>
            <a:off x="14859000" y="9377949"/>
            <a:ext cx="765117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정지원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(7-414)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“As gasoline costs rise, alternative fuels are being used, which means that”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Wind power will be expensive B. gas costs will rise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oil costs will be maintained</a:t>
            </a:r>
            <a:r>
              <a:rPr kumimoji="1" lang="en-US" altLang="ko-Kore-KR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gasoline will be needed less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315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~11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1, 5 -&gt; 28, 6 -&gt; 16,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7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22,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8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7,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9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1,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10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0,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11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1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</a:t>
            </a:r>
            <a:r>
              <a:rPr kumimoji="1" lang="en-US" altLang="ko-KR" b="1" dirty="0">
                <a:solidFill>
                  <a:schemeClr val="tx1"/>
                </a:solidFill>
              </a:rPr>
              <a:t>12~1</a:t>
            </a:r>
            <a:r>
              <a:rPr kumimoji="1" lang="en-US" altLang="ko-Kore-KR" b="1" dirty="0">
                <a:solidFill>
                  <a:schemeClr val="tx1"/>
                </a:solidFill>
              </a:rPr>
              <a:t>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14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16,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15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16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AEE289-139B-5E05-1174-66880BECD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428" y="3781956"/>
            <a:ext cx="7772400" cy="587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62EDD6-1E2C-5067-8610-9D4BCC98BA10}"/>
              </a:ext>
            </a:extLst>
          </p:cNvPr>
          <p:cNvSpPr txBox="1"/>
          <p:nvPr/>
        </p:nvSpPr>
        <p:spPr>
          <a:xfrm>
            <a:off x="6400800" y="8170328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alternative</a:t>
            </a:r>
            <a:endParaRPr kumimoji="1" lang="ko-Kore-KR" altLang="en-US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27EB620-72DD-EED0-A4E8-1FCDB4844BE2}"/>
              </a:ext>
            </a:extLst>
          </p:cNvPr>
          <p:cNvCxnSpPr>
            <a:cxnSpLocks/>
          </p:cNvCxnSpPr>
          <p:nvPr/>
        </p:nvCxnSpPr>
        <p:spPr>
          <a:xfrm flipH="1">
            <a:off x="7151432" y="7244260"/>
            <a:ext cx="1259740" cy="1023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04BDC1-2021-6B0F-D8A9-E4E00733FA7D}"/>
              </a:ext>
            </a:extLst>
          </p:cNvPr>
          <p:cNvCxnSpPr>
            <a:cxnSpLocks/>
          </p:cNvCxnSpPr>
          <p:nvPr/>
        </p:nvCxnSpPr>
        <p:spPr>
          <a:xfrm flipH="1">
            <a:off x="7641074" y="7615919"/>
            <a:ext cx="1256470" cy="1217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FAFF9D-5FF6-EBD2-72F6-8D4DBFE9F137}"/>
              </a:ext>
            </a:extLst>
          </p:cNvPr>
          <p:cNvSpPr txBox="1"/>
          <p:nvPr/>
        </p:nvSpPr>
        <p:spPr>
          <a:xfrm>
            <a:off x="6539612" y="8822109"/>
            <a:ext cx="191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alternative_fuel</a:t>
            </a:r>
            <a:endParaRPr kumimoji="1" lang="ko-Kore-KR" altLang="en-US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5CCE20A-AA77-E6C1-6465-1A990C87E7B4}"/>
              </a:ext>
            </a:extLst>
          </p:cNvPr>
          <p:cNvCxnSpPr>
            <a:cxnSpLocks/>
          </p:cNvCxnSpPr>
          <p:nvPr/>
        </p:nvCxnSpPr>
        <p:spPr>
          <a:xfrm flipH="1" flipV="1">
            <a:off x="6757664" y="5464422"/>
            <a:ext cx="1532746" cy="1109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AB21370-E5A9-3257-E606-BB1BCE342D9D}"/>
              </a:ext>
            </a:extLst>
          </p:cNvPr>
          <p:cNvSpPr txBox="1"/>
          <p:nvPr/>
        </p:nvSpPr>
        <p:spPr>
          <a:xfrm>
            <a:off x="6264297" y="5114676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cost</a:t>
            </a:r>
            <a:endParaRPr kumimoji="1" lang="ko-Kore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EA4439-D830-8160-1FC1-89B7FF00A0EF}"/>
              </a:ext>
            </a:extLst>
          </p:cNvPr>
          <p:cNvSpPr txBox="1"/>
          <p:nvPr/>
        </p:nvSpPr>
        <p:spPr>
          <a:xfrm>
            <a:off x="9170758" y="6574144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costs</a:t>
            </a:r>
            <a:endParaRPr kumimoji="1" lang="ko-Kore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8249FE-BE46-1A8D-304E-7E22F0F30BC6}"/>
              </a:ext>
            </a:extLst>
          </p:cNvPr>
          <p:cNvSpPr txBox="1"/>
          <p:nvPr/>
        </p:nvSpPr>
        <p:spPr>
          <a:xfrm>
            <a:off x="11963400" y="8267700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fuel</a:t>
            </a:r>
            <a:endParaRPr kumimoji="1" lang="ko-Kore-KR" altLang="en-US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1444032-C365-09EB-82B9-C22A58F71613}"/>
              </a:ext>
            </a:extLst>
          </p:cNvPr>
          <p:cNvCxnSpPr>
            <a:cxnSpLocks/>
          </p:cNvCxnSpPr>
          <p:nvPr/>
        </p:nvCxnSpPr>
        <p:spPr>
          <a:xfrm>
            <a:off x="11100051" y="7615919"/>
            <a:ext cx="1015749" cy="7390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2666374-0172-B477-A075-6DCA057CD044}"/>
              </a:ext>
            </a:extLst>
          </p:cNvPr>
          <p:cNvSpPr txBox="1"/>
          <p:nvPr/>
        </p:nvSpPr>
        <p:spPr>
          <a:xfrm>
            <a:off x="10232277" y="8245629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fuels</a:t>
            </a:r>
            <a:endParaRPr kumimoji="1" lang="ko-Kore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F58CC1-2DD4-02A1-7450-6885F58B088C}"/>
              </a:ext>
            </a:extLst>
          </p:cNvPr>
          <p:cNvSpPr txBox="1"/>
          <p:nvPr/>
        </p:nvSpPr>
        <p:spPr>
          <a:xfrm>
            <a:off x="8937864" y="6019283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mean</a:t>
            </a:r>
            <a:endParaRPr kumimoji="1" lang="ko-Kore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854D9E-627A-51ED-D633-41BE8EE2D72D}"/>
              </a:ext>
            </a:extLst>
          </p:cNvPr>
          <p:cNvSpPr txBox="1"/>
          <p:nvPr/>
        </p:nvSpPr>
        <p:spPr>
          <a:xfrm>
            <a:off x="9170758" y="7828867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means</a:t>
            </a:r>
            <a:endParaRPr kumimoji="1" lang="ko-Kore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BD728A-35C5-650E-DED6-56D7F791FACB}"/>
              </a:ext>
            </a:extLst>
          </p:cNvPr>
          <p:cNvSpPr txBox="1"/>
          <p:nvPr/>
        </p:nvSpPr>
        <p:spPr>
          <a:xfrm>
            <a:off x="10039447" y="6066713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rise</a:t>
            </a:r>
            <a:endParaRPr kumimoji="1" lang="ko-Kore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B0B279-8388-B39C-4D52-5F6C9CB38836}"/>
              </a:ext>
            </a:extLst>
          </p:cNvPr>
          <p:cNvSpPr txBox="1"/>
          <p:nvPr/>
        </p:nvSpPr>
        <p:spPr>
          <a:xfrm>
            <a:off x="9840311" y="4083051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used</a:t>
            </a:r>
            <a:endParaRPr kumimoji="1" lang="ko-Kore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E699B9-A83F-B2E1-E325-6E2AC5826A73}"/>
              </a:ext>
            </a:extLst>
          </p:cNvPr>
          <p:cNvSpPr txBox="1"/>
          <p:nvPr/>
        </p:nvSpPr>
        <p:spPr>
          <a:xfrm>
            <a:off x="10052606" y="5754536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less</a:t>
            </a:r>
            <a:endParaRPr kumimoji="1" lang="ko-Kore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55A590-63FA-D11B-F1FD-F53AFB68B55F}"/>
              </a:ext>
            </a:extLst>
          </p:cNvPr>
          <p:cNvSpPr txBox="1"/>
          <p:nvPr/>
        </p:nvSpPr>
        <p:spPr>
          <a:xfrm>
            <a:off x="10669317" y="6802937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need</a:t>
            </a:r>
            <a:endParaRPr kumimoji="1" lang="ko-Kore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2961F7-FCC1-B336-246B-3B345E6DCF71}"/>
              </a:ext>
            </a:extLst>
          </p:cNvPr>
          <p:cNvSpPr txBox="1"/>
          <p:nvPr/>
        </p:nvSpPr>
        <p:spPr>
          <a:xfrm>
            <a:off x="10854232" y="6041103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needed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9908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0868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(7-414)-QAGNN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323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118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~10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14, 4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24, 5 -&gt; 19, 6 -&gt; 31,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7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11,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8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1,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9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0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10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1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</a:t>
            </a:r>
            <a:r>
              <a:rPr kumimoji="1" lang="en-US" altLang="ko-KR" b="1" dirty="0">
                <a:solidFill>
                  <a:schemeClr val="tx1"/>
                </a:solidFill>
              </a:rPr>
              <a:t>11~15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18,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14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36,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15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7ABA45-0208-0908-BBED-983B56E58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683982"/>
            <a:ext cx="7772400" cy="5876405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F35E8FA-BD21-F240-C734-D8DD063DEF52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A4CCF-3BD8-647D-243C-FE553CB98B40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“As gasoline costs rise, alternative fuels are being used, which means that”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Wind power will be expensive B. gas costs will rise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oil costs will be maintained</a:t>
            </a:r>
            <a:r>
              <a:rPr kumimoji="1" lang="en-US" altLang="ko-Kore-KR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gasoline will be needed less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0A73B-563B-865F-03A1-C62FC0E5A26F}"/>
              </a:ext>
            </a:extLst>
          </p:cNvPr>
          <p:cNvSpPr txBox="1"/>
          <p:nvPr/>
        </p:nvSpPr>
        <p:spPr>
          <a:xfrm>
            <a:off x="10210800" y="8039100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alternative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69CDC-3312-E1BD-53D3-C3EA31460CD1}"/>
              </a:ext>
            </a:extLst>
          </p:cNvPr>
          <p:cNvSpPr txBox="1"/>
          <p:nvPr/>
        </p:nvSpPr>
        <p:spPr>
          <a:xfrm>
            <a:off x="7615724" y="5676900"/>
            <a:ext cx="191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alternative_fuel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28B38E-5B4D-8744-363E-11D7D501581F}"/>
              </a:ext>
            </a:extLst>
          </p:cNvPr>
          <p:cNvSpPr txBox="1"/>
          <p:nvPr/>
        </p:nvSpPr>
        <p:spPr>
          <a:xfrm>
            <a:off x="11658600" y="5704609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fuel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D85425-D481-5D1F-DC42-C107B446D31C}"/>
              </a:ext>
            </a:extLst>
          </p:cNvPr>
          <p:cNvSpPr txBox="1"/>
          <p:nvPr/>
        </p:nvSpPr>
        <p:spPr>
          <a:xfrm>
            <a:off x="7258441" y="8039100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fuels</a:t>
            </a:r>
            <a:endParaRPr kumimoji="1" lang="ko-Kore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D2AEEA-401E-174D-89C5-EE1B805D1D63}"/>
              </a:ext>
            </a:extLst>
          </p:cNvPr>
          <p:cNvCxnSpPr>
            <a:cxnSpLocks/>
          </p:cNvCxnSpPr>
          <p:nvPr/>
        </p:nvCxnSpPr>
        <p:spPr>
          <a:xfrm flipH="1">
            <a:off x="7848600" y="7308207"/>
            <a:ext cx="1339163" cy="73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271EA5-1734-8828-EC6F-6261EAD89060}"/>
              </a:ext>
            </a:extLst>
          </p:cNvPr>
          <p:cNvSpPr txBox="1"/>
          <p:nvPr/>
        </p:nvSpPr>
        <p:spPr>
          <a:xfrm>
            <a:off x="9677400" y="6364814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gasoline</a:t>
            </a:r>
            <a:endParaRPr kumimoji="1" lang="ko-Kore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721BD-9F9C-91D4-4625-031CFD298408}"/>
              </a:ext>
            </a:extLst>
          </p:cNvPr>
          <p:cNvSpPr txBox="1"/>
          <p:nvPr/>
        </p:nvSpPr>
        <p:spPr>
          <a:xfrm>
            <a:off x="10556140" y="5393199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mean</a:t>
            </a:r>
            <a:endParaRPr kumimoji="1" lang="ko-Kore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C65B22-9259-C5E7-2FA3-984BC98400D7}"/>
              </a:ext>
            </a:extLst>
          </p:cNvPr>
          <p:cNvSpPr txBox="1"/>
          <p:nvPr/>
        </p:nvSpPr>
        <p:spPr>
          <a:xfrm>
            <a:off x="11815880" y="7471748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means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3EB319-CA7A-92E6-D60A-4F219C1641F0}"/>
              </a:ext>
            </a:extLst>
          </p:cNvPr>
          <p:cNvSpPr txBox="1"/>
          <p:nvPr/>
        </p:nvSpPr>
        <p:spPr>
          <a:xfrm>
            <a:off x="10556140" y="6016019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rise</a:t>
            </a:r>
            <a:endParaRPr kumimoji="1" lang="ko-Kore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4019C5-F035-75A9-D771-F42CB22181F4}"/>
              </a:ext>
            </a:extLst>
          </p:cNvPr>
          <p:cNvSpPr txBox="1"/>
          <p:nvPr/>
        </p:nvSpPr>
        <p:spPr>
          <a:xfrm>
            <a:off x="11329098" y="6135127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used</a:t>
            </a:r>
            <a:endParaRPr kumimoji="1" lang="ko-Kore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70EB34-C7FA-5164-C52E-54D7BEF1F0BE}"/>
              </a:ext>
            </a:extLst>
          </p:cNvPr>
          <p:cNvSpPr txBox="1"/>
          <p:nvPr/>
        </p:nvSpPr>
        <p:spPr>
          <a:xfrm>
            <a:off x="12453582" y="6684799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cost</a:t>
            </a:r>
            <a:endParaRPr kumimoji="1" lang="ko-Kore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60A8B3-AF11-EF9C-2B24-C62D669BDBCB}"/>
              </a:ext>
            </a:extLst>
          </p:cNvPr>
          <p:cNvSpPr txBox="1"/>
          <p:nvPr/>
        </p:nvSpPr>
        <p:spPr>
          <a:xfrm>
            <a:off x="12284929" y="7015446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costs</a:t>
            </a:r>
            <a:endParaRPr kumimoji="1" lang="ko-Kore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149067-F882-C4DE-BD91-D738CDCD30BA}"/>
              </a:ext>
            </a:extLst>
          </p:cNvPr>
          <p:cNvSpPr txBox="1"/>
          <p:nvPr/>
        </p:nvSpPr>
        <p:spPr>
          <a:xfrm>
            <a:off x="12418041" y="6379596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maintain</a:t>
            </a:r>
            <a:endParaRPr kumimoji="1" lang="ko-Kore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9C6F1A-3155-C90D-1D91-68900FBDE2E2}"/>
              </a:ext>
            </a:extLst>
          </p:cNvPr>
          <p:cNvSpPr txBox="1"/>
          <p:nvPr/>
        </p:nvSpPr>
        <p:spPr>
          <a:xfrm>
            <a:off x="11415208" y="5939437"/>
            <a:ext cx="166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maintained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28A716-25EC-C7EF-E2CE-D2889544125A}"/>
              </a:ext>
            </a:extLst>
          </p:cNvPr>
          <p:cNvSpPr txBox="1"/>
          <p:nvPr/>
        </p:nvSpPr>
        <p:spPr>
          <a:xfrm>
            <a:off x="12084593" y="6144768"/>
            <a:ext cx="166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oil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638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(1032)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“Which requires energy to move?”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weasel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B. willow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mango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poison ivy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113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~4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5ABC48-6BD1-DF5C-10BD-828AF0B35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207022"/>
            <a:ext cx="7743228" cy="5854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C8984-6866-FC80-F34C-0038A3B1E9F9}"/>
              </a:ext>
            </a:extLst>
          </p:cNvPr>
          <p:cNvSpPr txBox="1"/>
          <p:nvPr/>
        </p:nvSpPr>
        <p:spPr>
          <a:xfrm>
            <a:off x="7426522" y="8033308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energy</a:t>
            </a:r>
            <a:endParaRPr kumimoji="1" lang="ko-Kore-KR" altLang="en-US" b="1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244CBF-DA27-ADBF-12DF-353B412DF80F}"/>
              </a:ext>
            </a:extLst>
          </p:cNvPr>
          <p:cNvCxnSpPr>
            <a:cxnSpLocks/>
          </p:cNvCxnSpPr>
          <p:nvPr/>
        </p:nvCxnSpPr>
        <p:spPr>
          <a:xfrm flipH="1">
            <a:off x="7851475" y="6705415"/>
            <a:ext cx="1299451" cy="140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EBA10C-8099-8E99-941A-6084151FCE23}"/>
              </a:ext>
            </a:extLst>
          </p:cNvPr>
          <p:cNvSpPr txBox="1"/>
          <p:nvPr/>
        </p:nvSpPr>
        <p:spPr>
          <a:xfrm>
            <a:off x="9926322" y="6123168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move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50C3-FF76-96BA-7C7B-BCC691811DFA}"/>
              </a:ext>
            </a:extLst>
          </p:cNvPr>
          <p:cNvSpPr txBox="1"/>
          <p:nvPr/>
        </p:nvSpPr>
        <p:spPr>
          <a:xfrm>
            <a:off x="12954000" y="4718566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require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CE44A-B8E0-3665-65A4-233E90E8A69E}"/>
              </a:ext>
            </a:extLst>
          </p:cNvPr>
          <p:cNvSpPr txBox="1"/>
          <p:nvPr/>
        </p:nvSpPr>
        <p:spPr>
          <a:xfrm>
            <a:off x="12060674" y="3530800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requires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961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3916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(1032)-QAGNN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“Which requires energy to move?”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weasel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B. willow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mango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poison ivy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10" name="그림 9" descr="안전핀이(가) 표시된 사진&#10;&#10;자동 생성된 설명">
            <a:extLst>
              <a:ext uri="{FF2B5EF4-FFF2-40B4-BE49-F238E27FC236}">
                <a16:creationId xmlns:a16="http://schemas.microsoft.com/office/drawing/2014/main" id="{39D9180C-FC62-968A-3CB0-1A6884C71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730291"/>
            <a:ext cx="6818974" cy="51603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92EB37-B7E3-75F8-6CC3-8A11C2017B24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112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~4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24,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691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(889)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“An animal that only eats plants is a “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rat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moth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chimpanzee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pig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492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275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~6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137,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21, 4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29, 5 -&gt; 0, 6 -&gt; 7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16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BF1597-3ACC-04D8-59C7-20CF50BE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012" y="3683982"/>
            <a:ext cx="7772400" cy="58764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109D34-AEAD-A182-B4E8-C10559BE240B}"/>
              </a:ext>
            </a:extLst>
          </p:cNvPr>
          <p:cNvSpPr txBox="1"/>
          <p:nvPr/>
        </p:nvSpPr>
        <p:spPr>
          <a:xfrm>
            <a:off x="7042647" y="4777632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energy</a:t>
            </a:r>
            <a:endParaRPr kumimoji="1" lang="ko-Kore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231B799-37E6-94E3-A61F-991D47C21456}"/>
              </a:ext>
            </a:extLst>
          </p:cNvPr>
          <p:cNvCxnSpPr>
            <a:cxnSpLocks/>
          </p:cNvCxnSpPr>
          <p:nvPr/>
        </p:nvCxnSpPr>
        <p:spPr>
          <a:xfrm flipV="1">
            <a:off x="8801687" y="3771900"/>
            <a:ext cx="0" cy="2195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7C00D6-4C5F-30E9-00AF-CD180E6FD6FD}"/>
              </a:ext>
            </a:extLst>
          </p:cNvPr>
          <p:cNvSpPr txBox="1"/>
          <p:nvPr/>
        </p:nvSpPr>
        <p:spPr>
          <a:xfrm>
            <a:off x="8514130" y="3358609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animal</a:t>
            </a:r>
            <a:endParaRPr kumimoji="1" lang="ko-Kore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18C0CDD-A6E4-33AD-24A4-3D92DCE649A6}"/>
              </a:ext>
            </a:extLst>
          </p:cNvPr>
          <p:cNvCxnSpPr>
            <a:cxnSpLocks/>
          </p:cNvCxnSpPr>
          <p:nvPr/>
        </p:nvCxnSpPr>
        <p:spPr>
          <a:xfrm flipH="1">
            <a:off x="6891203" y="7244990"/>
            <a:ext cx="1562628" cy="17365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71B00E-C3FF-F09F-9161-63D62AC05BB2}"/>
              </a:ext>
            </a:extLst>
          </p:cNvPr>
          <p:cNvSpPr txBox="1"/>
          <p:nvPr/>
        </p:nvSpPr>
        <p:spPr>
          <a:xfrm>
            <a:off x="6412777" y="8981494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eat</a:t>
            </a:r>
            <a:endParaRPr kumimoji="1" lang="ko-Kore-KR" altLang="en-US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D3B458C-3453-E1E8-4267-11F6803F377E}"/>
              </a:ext>
            </a:extLst>
          </p:cNvPr>
          <p:cNvCxnSpPr>
            <a:cxnSpLocks/>
          </p:cNvCxnSpPr>
          <p:nvPr/>
        </p:nvCxnSpPr>
        <p:spPr>
          <a:xfrm>
            <a:off x="8801687" y="7807888"/>
            <a:ext cx="0" cy="1641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A2C401-45D7-6E91-CF23-44143F806C1A}"/>
              </a:ext>
            </a:extLst>
          </p:cNvPr>
          <p:cNvSpPr txBox="1"/>
          <p:nvPr/>
        </p:nvSpPr>
        <p:spPr>
          <a:xfrm>
            <a:off x="8534912" y="9404066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eat_plants</a:t>
            </a:r>
            <a:endParaRPr kumimoji="1" lang="ko-Kore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E9A725-D0B5-4841-BF8A-010BADBF9EBB}"/>
              </a:ext>
            </a:extLst>
          </p:cNvPr>
          <p:cNvSpPr txBox="1"/>
          <p:nvPr/>
        </p:nvSpPr>
        <p:spPr>
          <a:xfrm>
            <a:off x="10972800" y="6284775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eats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755D6-4937-E45D-8372-2D25E49FCC4E}"/>
              </a:ext>
            </a:extLst>
          </p:cNvPr>
          <p:cNvSpPr txBox="1"/>
          <p:nvPr/>
        </p:nvSpPr>
        <p:spPr>
          <a:xfrm>
            <a:off x="12122672" y="5143500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plants</a:t>
            </a:r>
            <a:endParaRPr kumimoji="1" lang="ko-Kore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2C2067-7BEC-DB4D-241C-B68AD55D15F0}"/>
              </a:ext>
            </a:extLst>
          </p:cNvPr>
          <p:cNvSpPr txBox="1"/>
          <p:nvPr/>
        </p:nvSpPr>
        <p:spPr>
          <a:xfrm>
            <a:off x="10058400" y="4572184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moth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7042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(889)-QAGNN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“An animal that only eats plants is a “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rat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moth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chimpanzee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pig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D8868D-04A8-0D9F-1FA1-7C107BD44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3390900"/>
            <a:ext cx="7772400" cy="58764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B01A71-962F-9674-0B98-E853BF9A8BA5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444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262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~6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129,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23, 4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23, 5 -&gt; 0, 6 -&gt; 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20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E2A564E-5E71-0D79-A9D7-DD1996FBB710}"/>
              </a:ext>
            </a:extLst>
          </p:cNvPr>
          <p:cNvCxnSpPr>
            <a:cxnSpLocks/>
          </p:cNvCxnSpPr>
          <p:nvPr/>
        </p:nvCxnSpPr>
        <p:spPr>
          <a:xfrm flipH="1">
            <a:off x="10287000" y="5753100"/>
            <a:ext cx="572028" cy="304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FD58A0-F580-3438-1ED9-D19302E9ACB5}"/>
              </a:ext>
            </a:extLst>
          </p:cNvPr>
          <p:cNvSpPr txBox="1"/>
          <p:nvPr/>
        </p:nvSpPr>
        <p:spPr>
          <a:xfrm>
            <a:off x="9943144" y="8754824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animal</a:t>
            </a:r>
            <a:endParaRPr kumimoji="1" lang="ko-Kore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BF3A61-5BA3-1979-E51E-A1F251A91384}"/>
              </a:ext>
            </a:extLst>
          </p:cNvPr>
          <p:cNvCxnSpPr>
            <a:cxnSpLocks/>
          </p:cNvCxnSpPr>
          <p:nvPr/>
        </p:nvCxnSpPr>
        <p:spPr>
          <a:xfrm>
            <a:off x="12230628" y="6219305"/>
            <a:ext cx="438100" cy="2720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F4A174-B863-6B39-4C9B-1C969874B7AE}"/>
              </a:ext>
            </a:extLst>
          </p:cNvPr>
          <p:cNvSpPr txBox="1"/>
          <p:nvPr/>
        </p:nvSpPr>
        <p:spPr>
          <a:xfrm>
            <a:off x="12293699" y="8946139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eat</a:t>
            </a:r>
            <a:endParaRPr kumimoji="1" lang="ko-Kore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6CD0C2-3B33-BBD5-3037-2AEC26FEFF99}"/>
              </a:ext>
            </a:extLst>
          </p:cNvPr>
          <p:cNvSpPr txBox="1"/>
          <p:nvPr/>
        </p:nvSpPr>
        <p:spPr>
          <a:xfrm>
            <a:off x="11398747" y="8039100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eat_plants</a:t>
            </a:r>
            <a:endParaRPr kumimoji="1" lang="ko-Kore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07C1407-6F2B-A12D-B668-D9F9005BBE68}"/>
              </a:ext>
            </a:extLst>
          </p:cNvPr>
          <p:cNvCxnSpPr>
            <a:cxnSpLocks/>
          </p:cNvCxnSpPr>
          <p:nvPr/>
        </p:nvCxnSpPr>
        <p:spPr>
          <a:xfrm>
            <a:off x="11855599" y="7274436"/>
            <a:ext cx="147171" cy="853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B45BA4-EB09-3FD2-07F4-2B13E280BB66}"/>
              </a:ext>
            </a:extLst>
          </p:cNvPr>
          <p:cNvSpPr txBox="1"/>
          <p:nvPr/>
        </p:nvSpPr>
        <p:spPr>
          <a:xfrm>
            <a:off x="9117411" y="6985142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eats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02307C-021F-0D21-A8A7-8A526381C7A9}"/>
              </a:ext>
            </a:extLst>
          </p:cNvPr>
          <p:cNvSpPr txBox="1"/>
          <p:nvPr/>
        </p:nvSpPr>
        <p:spPr>
          <a:xfrm>
            <a:off x="8855332" y="8076291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plants</a:t>
            </a:r>
            <a:endParaRPr kumimoji="1" lang="ko-Kore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92DFC8-3822-DE93-FA65-99EFCF9B80A8}"/>
              </a:ext>
            </a:extLst>
          </p:cNvPr>
          <p:cNvSpPr txBox="1"/>
          <p:nvPr/>
        </p:nvSpPr>
        <p:spPr>
          <a:xfrm>
            <a:off x="8317311" y="401579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chimpanzee</a:t>
            </a:r>
            <a:endParaRPr kumimoji="1" lang="ko-Kore-KR" altLang="en-US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9727D28-771E-EACB-4EDB-91CD737D5753}"/>
              </a:ext>
            </a:extLst>
          </p:cNvPr>
          <p:cNvCxnSpPr>
            <a:cxnSpLocks/>
          </p:cNvCxnSpPr>
          <p:nvPr/>
        </p:nvCxnSpPr>
        <p:spPr>
          <a:xfrm flipH="1" flipV="1">
            <a:off x="9231364" y="4313741"/>
            <a:ext cx="529695" cy="631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33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(1577)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“Which animal eats plants?“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eagles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robins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owls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leopards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412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236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~7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108,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26, 4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24, 5 -&gt; 0, 6 -&gt; 2, 7 -&gt;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node(8,9)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8 -&gt; 8, 9 -&gt; 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37518B-A733-E6B2-2D21-26CBB136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012" y="3543300"/>
            <a:ext cx="7772400" cy="587640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FDEFB7E-0818-F4B6-91B1-29F61DD65CC8}"/>
              </a:ext>
            </a:extLst>
          </p:cNvPr>
          <p:cNvCxnSpPr>
            <a:cxnSpLocks/>
          </p:cNvCxnSpPr>
          <p:nvPr/>
        </p:nvCxnSpPr>
        <p:spPr>
          <a:xfrm>
            <a:off x="8996829" y="6972300"/>
            <a:ext cx="0" cy="1553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04C6D6-67D3-0AD8-AC69-95663A9B9CB8}"/>
              </a:ext>
            </a:extLst>
          </p:cNvPr>
          <p:cNvSpPr txBox="1"/>
          <p:nvPr/>
        </p:nvSpPr>
        <p:spPr>
          <a:xfrm>
            <a:off x="8661302" y="8500952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animal</a:t>
            </a:r>
            <a:endParaRPr kumimoji="1" lang="ko-Kore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1205AE-A0EF-FD43-BB1D-001E0247FDFB}"/>
              </a:ext>
            </a:extLst>
          </p:cNvPr>
          <p:cNvCxnSpPr>
            <a:cxnSpLocks/>
          </p:cNvCxnSpPr>
          <p:nvPr/>
        </p:nvCxnSpPr>
        <p:spPr>
          <a:xfrm flipH="1" flipV="1">
            <a:off x="6324600" y="3924300"/>
            <a:ext cx="2057400" cy="1600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84B1ED-DDD1-1459-96E8-6E57DCD828EC}"/>
              </a:ext>
            </a:extLst>
          </p:cNvPr>
          <p:cNvSpPr txBox="1"/>
          <p:nvPr/>
        </p:nvSpPr>
        <p:spPr>
          <a:xfrm>
            <a:off x="5694730" y="35433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animal_eat</a:t>
            </a:r>
            <a:endParaRPr kumimoji="1" lang="ko-Kore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A145343-1E2C-FC50-9CD1-6464CF3655A1}"/>
              </a:ext>
            </a:extLst>
          </p:cNvPr>
          <p:cNvCxnSpPr>
            <a:cxnSpLocks/>
          </p:cNvCxnSpPr>
          <p:nvPr/>
        </p:nvCxnSpPr>
        <p:spPr>
          <a:xfrm flipH="1" flipV="1">
            <a:off x="8305800" y="3727966"/>
            <a:ext cx="132104" cy="1362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600A0F2-C6E7-CC6F-53BA-44EFFD6D8FDD}"/>
              </a:ext>
            </a:extLst>
          </p:cNvPr>
          <p:cNvSpPr txBox="1"/>
          <p:nvPr/>
        </p:nvSpPr>
        <p:spPr>
          <a:xfrm>
            <a:off x="8028142" y="338348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eat</a:t>
            </a:r>
            <a:endParaRPr kumimoji="1" lang="ko-Kore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AF5DD1-0841-28E0-5720-315762E03B6C}"/>
              </a:ext>
            </a:extLst>
          </p:cNvPr>
          <p:cNvSpPr txBox="1"/>
          <p:nvPr/>
        </p:nvSpPr>
        <p:spPr>
          <a:xfrm>
            <a:off x="11049000" y="58293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eat_plants</a:t>
            </a:r>
            <a:endParaRPr kumimoji="1" lang="ko-Kore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E41FD7-1E40-542A-0E73-227CAD1F30AE}"/>
              </a:ext>
            </a:extLst>
          </p:cNvPr>
          <p:cNvSpPr txBox="1"/>
          <p:nvPr/>
        </p:nvSpPr>
        <p:spPr>
          <a:xfrm>
            <a:off x="12039600" y="495883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plant</a:t>
            </a:r>
            <a:endParaRPr kumimoji="1" lang="ko-Kore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C6B96B-865B-8163-B8FE-EA04D428D6C8}"/>
              </a:ext>
            </a:extLst>
          </p:cNvPr>
          <p:cNvSpPr txBox="1"/>
          <p:nvPr/>
        </p:nvSpPr>
        <p:spPr>
          <a:xfrm>
            <a:off x="11506200" y="775988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robins</a:t>
            </a:r>
            <a:endParaRPr kumimoji="1" lang="ko-Kore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4CC495-A689-3BDA-C571-6C582EE2EF2E}"/>
              </a:ext>
            </a:extLst>
          </p:cNvPr>
          <p:cNvSpPr txBox="1"/>
          <p:nvPr/>
        </p:nvSpPr>
        <p:spPr>
          <a:xfrm>
            <a:off x="10513956" y="737972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robin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4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85900"/>
            <a:ext cx="77058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(1577)-QAGNN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“Which animal eats plants?“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eagles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robins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owls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leopards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364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232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~7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117,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106,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21, 4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32, 5 -&gt; 0, 6 -&gt; 3, 7 -&gt;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node(8,9)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8 -&gt; 7, 9 -&gt; 26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830CA4-4539-00BD-89F4-E7E528FE4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341" y="3730291"/>
            <a:ext cx="7772400" cy="587640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5DC9C4-5DDD-1D36-1925-DA6124A33162}"/>
              </a:ext>
            </a:extLst>
          </p:cNvPr>
          <p:cNvCxnSpPr>
            <a:cxnSpLocks/>
          </p:cNvCxnSpPr>
          <p:nvPr/>
        </p:nvCxnSpPr>
        <p:spPr>
          <a:xfrm flipV="1">
            <a:off x="9934897" y="5143500"/>
            <a:ext cx="474644" cy="1686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A3CEFB-E3B8-9A59-DEA6-A35360B5B0D3}"/>
              </a:ext>
            </a:extLst>
          </p:cNvPr>
          <p:cNvSpPr txBox="1"/>
          <p:nvPr/>
        </p:nvSpPr>
        <p:spPr>
          <a:xfrm>
            <a:off x="10243876" y="4744607"/>
            <a:ext cx="125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animal</a:t>
            </a:r>
            <a:endParaRPr kumimoji="1" lang="ko-Kore-KR" altLang="en-US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FA56EEB-812E-17DC-CE0D-C24EA0F6D804}"/>
              </a:ext>
            </a:extLst>
          </p:cNvPr>
          <p:cNvCxnSpPr>
            <a:cxnSpLocks/>
          </p:cNvCxnSpPr>
          <p:nvPr/>
        </p:nvCxnSpPr>
        <p:spPr>
          <a:xfrm flipV="1">
            <a:off x="11640675" y="4964889"/>
            <a:ext cx="474644" cy="1686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DFE900F-4625-C140-232A-56594381889F}"/>
              </a:ext>
            </a:extLst>
          </p:cNvPr>
          <p:cNvSpPr txBox="1"/>
          <p:nvPr/>
        </p:nvSpPr>
        <p:spPr>
          <a:xfrm>
            <a:off x="11949654" y="4565996"/>
            <a:ext cx="138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animal_eat</a:t>
            </a:r>
            <a:endParaRPr kumimoji="1" lang="ko-Kore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D39E136-F82A-6702-7245-0B98D350A55F}"/>
              </a:ext>
            </a:extLst>
          </p:cNvPr>
          <p:cNvCxnSpPr>
            <a:cxnSpLocks/>
          </p:cNvCxnSpPr>
          <p:nvPr/>
        </p:nvCxnSpPr>
        <p:spPr>
          <a:xfrm>
            <a:off x="12167683" y="7254357"/>
            <a:ext cx="1319717" cy="6323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5BB30F-29F7-3D60-D08A-426028CFA81D}"/>
              </a:ext>
            </a:extLst>
          </p:cNvPr>
          <p:cNvSpPr txBox="1"/>
          <p:nvPr/>
        </p:nvSpPr>
        <p:spPr>
          <a:xfrm>
            <a:off x="13369636" y="7760255"/>
            <a:ext cx="138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eat</a:t>
            </a:r>
            <a:endParaRPr kumimoji="1" lang="ko-Kore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F13546-372A-E070-2A0F-1B780EF784B8}"/>
              </a:ext>
            </a:extLst>
          </p:cNvPr>
          <p:cNvSpPr txBox="1"/>
          <p:nvPr/>
        </p:nvSpPr>
        <p:spPr>
          <a:xfrm>
            <a:off x="9941824" y="8156473"/>
            <a:ext cx="138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eat_plants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E9D797-3D80-45D9-6EF2-CB2CA528C003}"/>
              </a:ext>
            </a:extLst>
          </p:cNvPr>
          <p:cNvSpPr txBox="1"/>
          <p:nvPr/>
        </p:nvSpPr>
        <p:spPr>
          <a:xfrm>
            <a:off x="8097237" y="8127639"/>
            <a:ext cx="138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plant</a:t>
            </a:r>
            <a:endParaRPr kumimoji="1" lang="ko-Kore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1EF98B-1162-C79B-1040-9BE7577B390B}"/>
              </a:ext>
            </a:extLst>
          </p:cNvPr>
          <p:cNvSpPr txBox="1"/>
          <p:nvPr/>
        </p:nvSpPr>
        <p:spPr>
          <a:xfrm>
            <a:off x="9242224" y="5641647"/>
            <a:ext cx="138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owl</a:t>
            </a:r>
            <a:endParaRPr kumimoji="1" lang="ko-Kore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52F820-CA6A-7B1E-A3C9-4199F1A70C4D}"/>
              </a:ext>
            </a:extLst>
          </p:cNvPr>
          <p:cNvSpPr txBox="1"/>
          <p:nvPr/>
        </p:nvSpPr>
        <p:spPr>
          <a:xfrm>
            <a:off x="9249151" y="5072869"/>
            <a:ext cx="138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owls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5573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(1180)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“What is different about birth in humans and chickens?“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eagles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robins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owls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leopards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365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198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~6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22, 4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0, 5 -&gt; 30, 6 -&gt; 3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node(7,8,9)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7 -&gt; 21, </a:t>
            </a:r>
            <a:r>
              <a:rPr kumimoji="1" lang="en-US" altLang="ko-KR" b="1" dirty="0">
                <a:solidFill>
                  <a:schemeClr val="tx1"/>
                </a:solidFill>
              </a:rPr>
              <a:t>8 -&gt; 0, 9 -&gt; 71</a:t>
            </a:r>
          </a:p>
        </p:txBody>
      </p:sp>
      <p:pic>
        <p:nvPicPr>
          <p:cNvPr id="11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id="{3B713943-8649-B15F-3C40-AAAB76C6E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765470"/>
            <a:ext cx="6608466" cy="4994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AD0DC-7297-653C-BD43-567412C3B7A2}"/>
              </a:ext>
            </a:extLst>
          </p:cNvPr>
          <p:cNvSpPr txBox="1"/>
          <p:nvPr/>
        </p:nvSpPr>
        <p:spPr>
          <a:xfrm>
            <a:off x="12218758" y="57531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birth</a:t>
            </a:r>
            <a:endParaRPr kumimoji="1" lang="ko-Kore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3BE946-AA71-0EB1-9B52-A967079318C6}"/>
              </a:ext>
            </a:extLst>
          </p:cNvPr>
          <p:cNvCxnSpPr>
            <a:cxnSpLocks/>
          </p:cNvCxnSpPr>
          <p:nvPr/>
        </p:nvCxnSpPr>
        <p:spPr>
          <a:xfrm>
            <a:off x="10373879" y="6122432"/>
            <a:ext cx="1437121" cy="1230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680986-3CFE-448C-EF48-EA4FE64CB443}"/>
              </a:ext>
            </a:extLst>
          </p:cNvPr>
          <p:cNvSpPr txBox="1"/>
          <p:nvPr/>
        </p:nvSpPr>
        <p:spPr>
          <a:xfrm>
            <a:off x="11956177" y="725658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chicken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C25DE-E9E1-D320-3947-8FC24E96030E}"/>
              </a:ext>
            </a:extLst>
          </p:cNvPr>
          <p:cNvSpPr txBox="1"/>
          <p:nvPr/>
        </p:nvSpPr>
        <p:spPr>
          <a:xfrm>
            <a:off x="10207656" y="716863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chickens</a:t>
            </a:r>
            <a:endParaRPr kumimoji="1" lang="ko-Kore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ED8578E-9FCF-CF61-DBC2-F4B9824D4D67}"/>
              </a:ext>
            </a:extLst>
          </p:cNvPr>
          <p:cNvCxnSpPr>
            <a:cxnSpLocks/>
          </p:cNvCxnSpPr>
          <p:nvPr/>
        </p:nvCxnSpPr>
        <p:spPr>
          <a:xfrm flipV="1">
            <a:off x="10446467" y="4262341"/>
            <a:ext cx="1364533" cy="1176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222F51-4DE9-21D8-57B3-FB6937CB0948}"/>
              </a:ext>
            </a:extLst>
          </p:cNvPr>
          <p:cNvSpPr txBox="1"/>
          <p:nvPr/>
        </p:nvSpPr>
        <p:spPr>
          <a:xfrm>
            <a:off x="11915628" y="394878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human</a:t>
            </a:r>
            <a:endParaRPr kumimoji="1" lang="ko-Kore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4A8757-DFB4-157E-BB5D-4489D4492A2E}"/>
              </a:ext>
            </a:extLst>
          </p:cNvPr>
          <p:cNvSpPr txBox="1"/>
          <p:nvPr/>
        </p:nvSpPr>
        <p:spPr>
          <a:xfrm>
            <a:off x="8258109" y="707336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humans</a:t>
            </a:r>
            <a:endParaRPr kumimoji="1" lang="ko-Kore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BAB3B6-A734-B1FE-51D8-DABABA0D1EEC}"/>
              </a:ext>
            </a:extLst>
          </p:cNvPr>
          <p:cNvSpPr txBox="1"/>
          <p:nvPr/>
        </p:nvSpPr>
        <p:spPr>
          <a:xfrm>
            <a:off x="8058236" y="495883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hard</a:t>
            </a:r>
            <a:endParaRPr kumimoji="1" lang="ko-Kore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C89F0-F034-C8EC-1611-963D38FF0795}"/>
              </a:ext>
            </a:extLst>
          </p:cNvPr>
          <p:cNvSpPr txBox="1"/>
          <p:nvPr/>
        </p:nvSpPr>
        <p:spPr>
          <a:xfrm>
            <a:off x="8409965" y="570830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shell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1058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9438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(1180)-QAGNN 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“What is different about birth in humans and chickens?“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eagles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B. robins C. owls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leopards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419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311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~6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25,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36, 4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0, 5 -&gt; 22, 6 -&gt; 3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node(7,8,9)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7 -&gt; 209, </a:t>
            </a:r>
            <a:r>
              <a:rPr kumimoji="1" lang="en-US" altLang="ko-KR" b="1" dirty="0">
                <a:solidFill>
                  <a:schemeClr val="tx1"/>
                </a:solidFill>
              </a:rPr>
              <a:t>8 -&gt; 18, 9 -&gt; 24</a:t>
            </a:r>
          </a:p>
        </p:txBody>
      </p:sp>
      <p:pic>
        <p:nvPicPr>
          <p:cNvPr id="22" name="그림 21" descr="도표이(가) 표시된 사진&#10;&#10;자동 생성된 설명">
            <a:extLst>
              <a:ext uri="{FF2B5EF4-FFF2-40B4-BE49-F238E27FC236}">
                <a16:creationId xmlns:a16="http://schemas.microsoft.com/office/drawing/2014/main" id="{5E21BF3D-C33C-7AB3-1A01-5086AC572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467100"/>
            <a:ext cx="7538077" cy="56971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9D6854-2D1D-260B-A5E3-956573BF29C3}"/>
              </a:ext>
            </a:extLst>
          </p:cNvPr>
          <p:cNvSpPr txBox="1"/>
          <p:nvPr/>
        </p:nvSpPr>
        <p:spPr>
          <a:xfrm>
            <a:off x="8762177" y="465552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birth</a:t>
            </a:r>
            <a:endParaRPr kumimoji="1" lang="ko-Kore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01983FE-2F4F-9A56-9BEE-5396013864E3}"/>
              </a:ext>
            </a:extLst>
          </p:cNvPr>
          <p:cNvCxnSpPr>
            <a:cxnSpLocks/>
          </p:cNvCxnSpPr>
          <p:nvPr/>
        </p:nvCxnSpPr>
        <p:spPr>
          <a:xfrm>
            <a:off x="9603677" y="7124700"/>
            <a:ext cx="91192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DACDC5-4F5F-9A6E-F119-AD842091388B}"/>
              </a:ext>
            </a:extLst>
          </p:cNvPr>
          <p:cNvSpPr txBox="1"/>
          <p:nvPr/>
        </p:nvSpPr>
        <p:spPr>
          <a:xfrm>
            <a:off x="10230247" y="864517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chicken</a:t>
            </a:r>
            <a:endParaRPr kumimoji="1" lang="ko-Kore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8B4086-D18C-378D-7A1C-00152C816FFB}"/>
              </a:ext>
            </a:extLst>
          </p:cNvPr>
          <p:cNvSpPr txBox="1"/>
          <p:nvPr/>
        </p:nvSpPr>
        <p:spPr>
          <a:xfrm>
            <a:off x="11698317" y="657409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chickens</a:t>
            </a:r>
            <a:endParaRPr kumimoji="1" lang="ko-Kore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96DE9C-CC80-A20B-D75E-EDCAE9DD9E10}"/>
              </a:ext>
            </a:extLst>
          </p:cNvPr>
          <p:cNvSpPr txBox="1"/>
          <p:nvPr/>
        </p:nvSpPr>
        <p:spPr>
          <a:xfrm>
            <a:off x="11729490" y="724030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humans</a:t>
            </a:r>
            <a:endParaRPr kumimoji="1" lang="ko-Kore-KR" altLang="en-US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CF32185-E685-D19A-9540-DF5A703CD87D}"/>
              </a:ext>
            </a:extLst>
          </p:cNvPr>
          <p:cNvCxnSpPr>
            <a:cxnSpLocks/>
          </p:cNvCxnSpPr>
          <p:nvPr/>
        </p:nvCxnSpPr>
        <p:spPr>
          <a:xfrm flipH="1">
            <a:off x="7409204" y="6873739"/>
            <a:ext cx="1352973" cy="12707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FDD69E-86F5-28CE-CED1-72BAFFC1FEAA}"/>
              </a:ext>
            </a:extLst>
          </p:cNvPr>
          <p:cNvSpPr txBox="1"/>
          <p:nvPr/>
        </p:nvSpPr>
        <p:spPr>
          <a:xfrm>
            <a:off x="6871380" y="812763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human</a:t>
            </a:r>
            <a:endParaRPr kumimoji="1" lang="ko-Kore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0A23C6B-67C6-810F-D0E9-7BAE7636F3CC}"/>
              </a:ext>
            </a:extLst>
          </p:cNvPr>
          <p:cNvCxnSpPr>
            <a:cxnSpLocks/>
          </p:cNvCxnSpPr>
          <p:nvPr/>
        </p:nvCxnSpPr>
        <p:spPr>
          <a:xfrm flipV="1">
            <a:off x="10640285" y="4152900"/>
            <a:ext cx="1627915" cy="1582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0E12433-153A-166E-32E8-76BA2EBD3D92}"/>
              </a:ext>
            </a:extLst>
          </p:cNvPr>
          <p:cNvSpPr txBox="1"/>
          <p:nvPr/>
        </p:nvSpPr>
        <p:spPr>
          <a:xfrm>
            <a:off x="12095530" y="379841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mother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6285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01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b="1" dirty="0">
                <a:solidFill>
                  <a:srgbClr val="000000"/>
                </a:solidFill>
                <a:latin typeface="Pretendard ExtraBold" pitchFamily="34" charset="0"/>
              </a:rPr>
              <a:t>Contents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DB9A86-871D-A5C6-C8B4-B175BDBAD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" y="9057679"/>
            <a:ext cx="1115021" cy="111502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BE91F82-A25E-D8E4-2B70-2AEFB95A4D49}"/>
              </a:ext>
            </a:extLst>
          </p:cNvPr>
          <p:cNvGrpSpPr/>
          <p:nvPr/>
        </p:nvGrpSpPr>
        <p:grpSpPr>
          <a:xfrm>
            <a:off x="1315905" y="3162300"/>
            <a:ext cx="9319416" cy="2459053"/>
            <a:chOff x="2475230" y="2099331"/>
            <a:chExt cx="5766727" cy="132966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5589D5-12C1-B44A-F7A1-C1A38AC08C41}"/>
                </a:ext>
              </a:extLst>
            </p:cNvPr>
            <p:cNvSpPr txBox="1"/>
            <p:nvPr/>
          </p:nvSpPr>
          <p:spPr>
            <a:xfrm>
              <a:off x="3382668" y="2099331"/>
              <a:ext cx="4859289" cy="21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</a:rPr>
                <a:t>생각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EADC05-9261-CFD6-AC1C-1482CB72043D}"/>
                </a:ext>
              </a:extLst>
            </p:cNvPr>
            <p:cNvSpPr txBox="1"/>
            <p:nvPr/>
          </p:nvSpPr>
          <p:spPr>
            <a:xfrm>
              <a:off x="3382669" y="2452074"/>
              <a:ext cx="2422299" cy="223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ore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내용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8F3513-8200-CE08-7AA7-B78595A6FB67}"/>
                </a:ext>
              </a:extLst>
            </p:cNvPr>
            <p:cNvGrpSpPr/>
            <p:nvPr/>
          </p:nvGrpSpPr>
          <p:grpSpPr>
            <a:xfrm>
              <a:off x="2475230" y="2099331"/>
              <a:ext cx="749300" cy="1329669"/>
              <a:chOff x="3919220" y="2099331"/>
              <a:chExt cx="749300" cy="132966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4854A3-D543-7932-7B8E-8D017E2C5797}"/>
                  </a:ext>
                </a:extLst>
              </p:cNvPr>
              <p:cNvSpPr txBox="1"/>
              <p:nvPr/>
            </p:nvSpPr>
            <p:spPr>
              <a:xfrm>
                <a:off x="3919220" y="2099331"/>
                <a:ext cx="749300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cxnSp>
            <p:nvCxnSpPr>
              <p:cNvPr id="15" name="직선 연결선 2">
                <a:extLst>
                  <a:ext uri="{FF2B5EF4-FFF2-40B4-BE49-F238E27FC236}">
                    <a16:creationId xmlns:a16="http://schemas.microsoft.com/office/drawing/2014/main" id="{5D8D6E3E-C06A-0AE4-5F12-F0E8CBF2B9DE}"/>
                  </a:ext>
                </a:extLst>
              </p:cNvPr>
              <p:cNvCxnSpPr/>
              <p:nvPr/>
            </p:nvCxnSpPr>
            <p:spPr>
              <a:xfrm>
                <a:off x="4668520" y="2183130"/>
                <a:ext cx="0" cy="124587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E6C6F5-2164-8FD5-0F3F-2A5F37E50EA7}"/>
              </a:ext>
            </a:extLst>
          </p:cNvPr>
          <p:cNvGrpSpPr/>
          <p:nvPr/>
        </p:nvGrpSpPr>
        <p:grpSpPr>
          <a:xfrm>
            <a:off x="1309553" y="6059605"/>
            <a:ext cx="9319416" cy="2459053"/>
            <a:chOff x="2475230" y="2099331"/>
            <a:chExt cx="5766727" cy="132966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9BBBD8-99E2-FB1A-D387-1A739E7F6E63}"/>
                </a:ext>
              </a:extLst>
            </p:cNvPr>
            <p:cNvSpPr txBox="1"/>
            <p:nvPr/>
          </p:nvSpPr>
          <p:spPr>
            <a:xfrm>
              <a:off x="3382668" y="2099331"/>
              <a:ext cx="4859289" cy="21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</a:rPr>
                <a:t>그림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</a:rPr>
                <a:t>(</a:t>
              </a: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</a:rPr>
                <a:t>OpenBookQA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</a:rPr>
                <a:t> in QAGNN + Cycle-encoder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7468E9-C755-BC52-13DE-9901C130B082}"/>
                </a:ext>
              </a:extLst>
            </p:cNvPr>
            <p:cNvSpPr txBox="1"/>
            <p:nvPr/>
          </p:nvSpPr>
          <p:spPr>
            <a:xfrm>
              <a:off x="3382669" y="2452074"/>
              <a:ext cx="2422299" cy="223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전체 그래프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29DB39E-F098-FBD5-FF63-BEAE8DDB8100}"/>
                </a:ext>
              </a:extLst>
            </p:cNvPr>
            <p:cNvGrpSpPr/>
            <p:nvPr/>
          </p:nvGrpSpPr>
          <p:grpSpPr>
            <a:xfrm>
              <a:off x="2475230" y="2183130"/>
              <a:ext cx="749300" cy="1245870"/>
              <a:chOff x="3919220" y="2183130"/>
              <a:chExt cx="749300" cy="124587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02A42E-BBEB-385D-9450-5920DF83ADFA}"/>
                  </a:ext>
                </a:extLst>
              </p:cNvPr>
              <p:cNvSpPr txBox="1"/>
              <p:nvPr/>
            </p:nvSpPr>
            <p:spPr>
              <a:xfrm>
                <a:off x="3919220" y="2247753"/>
                <a:ext cx="749300" cy="3494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cxnSp>
            <p:nvCxnSpPr>
              <p:cNvPr id="21" name="직선 연결선 2">
                <a:extLst>
                  <a:ext uri="{FF2B5EF4-FFF2-40B4-BE49-F238E27FC236}">
                    <a16:creationId xmlns:a16="http://schemas.microsoft.com/office/drawing/2014/main" id="{9452E84E-FBD2-40A1-1B4F-ED20D1271EC8}"/>
                  </a:ext>
                </a:extLst>
              </p:cNvPr>
              <p:cNvCxnSpPr/>
              <p:nvPr/>
            </p:nvCxnSpPr>
            <p:spPr>
              <a:xfrm>
                <a:off x="4668520" y="2183130"/>
                <a:ext cx="0" cy="124587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8954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(132)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“What would happen when </a:t>
            </a:r>
            <a:r>
              <a:rPr kumimoji="1" lang="en-US" altLang="ko-Kore-KR" sz="2400" b="1" dirty="0" err="1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ballons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heat up?”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they get bigger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they get smaller C. nothing happens 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they fall down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155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~4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2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node(5~10)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5 -&gt; 53, 6 -&gt; 6, 7 -&gt; 0, </a:t>
            </a:r>
            <a:r>
              <a:rPr kumimoji="1" lang="en-US" altLang="ko-KR" b="1" dirty="0">
                <a:solidFill>
                  <a:schemeClr val="tx1"/>
                </a:solidFill>
              </a:rPr>
              <a:t>8 -&gt; 0, 9 -&gt; 14, 10 -&gt; 1</a:t>
            </a:r>
          </a:p>
        </p:txBody>
      </p:sp>
      <p:pic>
        <p:nvPicPr>
          <p:cNvPr id="24" name="그림 23" descr="도표이(가) 표시된 사진&#10;&#10;자동 생성된 설명">
            <a:extLst>
              <a:ext uri="{FF2B5EF4-FFF2-40B4-BE49-F238E27FC236}">
                <a16:creationId xmlns:a16="http://schemas.microsoft.com/office/drawing/2014/main" id="{3569611E-5EE1-60A8-9659-886AE7F0E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150353"/>
            <a:ext cx="6242957" cy="47244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282CA02-7F43-D99F-7787-16F183834FF5}"/>
              </a:ext>
            </a:extLst>
          </p:cNvPr>
          <p:cNvCxnSpPr>
            <a:cxnSpLocks/>
          </p:cNvCxnSpPr>
          <p:nvPr/>
        </p:nvCxnSpPr>
        <p:spPr>
          <a:xfrm flipH="1">
            <a:off x="8819725" y="7477861"/>
            <a:ext cx="1352973" cy="12707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CF0B3DC-662F-4AC4-E812-E2597F1DA716}"/>
              </a:ext>
            </a:extLst>
          </p:cNvPr>
          <p:cNvSpPr txBox="1"/>
          <p:nvPr/>
        </p:nvSpPr>
        <p:spPr>
          <a:xfrm>
            <a:off x="8409965" y="874862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big</a:t>
            </a:r>
            <a:endParaRPr kumimoji="1" lang="ko-Kore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580B16-5010-C90A-0F52-D9500E3E104B}"/>
              </a:ext>
            </a:extLst>
          </p:cNvPr>
          <p:cNvSpPr txBox="1"/>
          <p:nvPr/>
        </p:nvSpPr>
        <p:spPr>
          <a:xfrm>
            <a:off x="11848383" y="807620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gets_bigger</a:t>
            </a:r>
            <a:endParaRPr kumimoji="1" lang="ko-Kore-KR" altLang="en-US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9DC979-4AA0-F65D-691D-60DBF0FF1729}"/>
              </a:ext>
            </a:extLst>
          </p:cNvPr>
          <p:cNvCxnSpPr>
            <a:cxnSpLocks/>
          </p:cNvCxnSpPr>
          <p:nvPr/>
        </p:nvCxnSpPr>
        <p:spPr>
          <a:xfrm>
            <a:off x="10973239" y="7318438"/>
            <a:ext cx="932542" cy="820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1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64558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(132)-QAGNN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“What would happen when </a:t>
            </a:r>
            <a:r>
              <a:rPr kumimoji="1" lang="en-US" altLang="ko-Kore-KR" sz="2400" b="1" dirty="0" err="1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ballons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heat up?”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they get bigger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they get smaller C. nothing happens 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they fall down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103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~4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2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node(5,6)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5 -&gt; 47, 6 -&gt; 35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6FFA40-9AAF-64E1-8507-745363DE6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664" y="3874869"/>
            <a:ext cx="6540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5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(695)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“Some berries may be eaten by"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bear or person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a bear or shake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bear or lion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a bear or wolf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91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~5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15,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15, 5 -&gt; 8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node(6,7)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6 -&gt; 0, 7 -&gt; 13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61B803-7D46-FBFA-AFB6-2033AEA7E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338" y="3885260"/>
            <a:ext cx="6540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7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(695)-QAGNN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“Some berries may be eaten by"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bear or person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a bear or shake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bear or lion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a bear or wolf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126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~5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29,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14, 5 -&gt; 12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node(6,7)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6 -&gt; 9, 7 -&gt; 20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016770-8482-6EFE-6616-32087FD7F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45" y="3723906"/>
            <a:ext cx="7772400" cy="58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147A0D-6AD0-126D-E04E-FA3B163A8AA0}"/>
              </a:ext>
            </a:extLst>
          </p:cNvPr>
          <p:cNvSpPr txBox="1"/>
          <p:nvPr/>
        </p:nvSpPr>
        <p:spPr>
          <a:xfrm>
            <a:off x="8305800" y="662218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berries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514ED-7B8C-DD5F-E5A7-CA5E58434B4A}"/>
              </a:ext>
            </a:extLst>
          </p:cNvPr>
          <p:cNvSpPr txBox="1"/>
          <p:nvPr/>
        </p:nvSpPr>
        <p:spPr>
          <a:xfrm>
            <a:off x="11353800" y="465552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eat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644E6-CC6E-0867-1E05-5C6BD7E1D386}"/>
              </a:ext>
            </a:extLst>
          </p:cNvPr>
          <p:cNvSpPr txBox="1"/>
          <p:nvPr/>
        </p:nvSpPr>
        <p:spPr>
          <a:xfrm>
            <a:off x="10744200" y="618784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eaten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51AE7-EA1A-D3C5-E82B-1354EFBE7CB9}"/>
              </a:ext>
            </a:extLst>
          </p:cNvPr>
          <p:cNvSpPr txBox="1"/>
          <p:nvPr/>
        </p:nvSpPr>
        <p:spPr>
          <a:xfrm>
            <a:off x="12087835" y="601398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may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B7997-3E10-8CDB-F3E7-0FE78CD86ACE}"/>
              </a:ext>
            </a:extLst>
          </p:cNvPr>
          <p:cNvSpPr txBox="1"/>
          <p:nvPr/>
        </p:nvSpPr>
        <p:spPr>
          <a:xfrm>
            <a:off x="11125200" y="794297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bear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C40A49-3CFD-7B59-1F9F-E2AD310D52E2}"/>
              </a:ext>
            </a:extLst>
          </p:cNvPr>
          <p:cNvSpPr txBox="1"/>
          <p:nvPr/>
        </p:nvSpPr>
        <p:spPr>
          <a:xfrm>
            <a:off x="8305800" y="486389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lion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08790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(788)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“Owls are likely to hunt at"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3pm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2am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6pm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7am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13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~3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A756A8-6878-54B3-BBDA-BA7D95D0B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204" y="3390900"/>
            <a:ext cx="7772400" cy="5876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A927E7-8D18-D91D-AE8D-B6EEB8C060DD}"/>
              </a:ext>
            </a:extLst>
          </p:cNvPr>
          <p:cNvSpPr txBox="1"/>
          <p:nvPr/>
        </p:nvSpPr>
        <p:spPr>
          <a:xfrm>
            <a:off x="7409204" y="70485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hunt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EE368E-343F-3A82-73BD-5B4699E2F6BF}"/>
              </a:ext>
            </a:extLst>
          </p:cNvPr>
          <p:cNvSpPr txBox="1"/>
          <p:nvPr/>
        </p:nvSpPr>
        <p:spPr>
          <a:xfrm>
            <a:off x="11582400" y="631466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owl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B9101-5BC5-3B62-2877-5413295D88B7}"/>
              </a:ext>
            </a:extLst>
          </p:cNvPr>
          <p:cNvSpPr txBox="1"/>
          <p:nvPr/>
        </p:nvSpPr>
        <p:spPr>
          <a:xfrm>
            <a:off x="13561706" y="636406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owls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0655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(788)-QAGNN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“Owls are likely to hunt at"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3pm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2am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6pm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7am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13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~3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683618-3CC8-720B-BBCC-5EB3C4CE0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761" y="3730291"/>
            <a:ext cx="7461250" cy="563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29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(7-671)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“If a UFO is flying overhead and looks small, then large, then"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the UFO is calling 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UFO had been close</a:t>
            </a:r>
            <a:r>
              <a:rPr kumimoji="1" lang="en-US" altLang="ko-Kore-KR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UFO is approaching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the UFO is leaving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408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184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~7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26,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10, 4 -&gt; 51, 5 -&gt; 16, 6 -&gt; 4, 7 -&gt;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node(8~10)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8 -&gt; 0, 9 -&gt; 4, 10 -&gt; 5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E6C2E0-CA65-3744-6D3C-D7F41F46A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226759"/>
            <a:ext cx="9220200" cy="6971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C51635-DA8B-5B5C-2A91-940542AEE46E}"/>
              </a:ext>
            </a:extLst>
          </p:cNvPr>
          <p:cNvSpPr txBox="1"/>
          <p:nvPr/>
        </p:nvSpPr>
        <p:spPr>
          <a:xfrm>
            <a:off x="13467130" y="829760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fly</a:t>
            </a:r>
            <a:endParaRPr kumimoji="1" lang="ko-Kore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A12165-B3D6-C4F3-5789-19D21B6FA353}"/>
              </a:ext>
            </a:extLst>
          </p:cNvPr>
          <p:cNvCxnSpPr>
            <a:cxnSpLocks/>
          </p:cNvCxnSpPr>
          <p:nvPr/>
        </p:nvCxnSpPr>
        <p:spPr>
          <a:xfrm>
            <a:off x="9983323" y="7531174"/>
            <a:ext cx="3322502" cy="794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D4668D-5818-9462-9838-0855DD7C80B0}"/>
              </a:ext>
            </a:extLst>
          </p:cNvPr>
          <p:cNvCxnSpPr>
            <a:cxnSpLocks/>
          </p:cNvCxnSpPr>
          <p:nvPr/>
        </p:nvCxnSpPr>
        <p:spPr>
          <a:xfrm flipV="1">
            <a:off x="10834074" y="5773151"/>
            <a:ext cx="4101126" cy="63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70CD5C-5A25-A582-264A-D2024B811C54}"/>
              </a:ext>
            </a:extLst>
          </p:cNvPr>
          <p:cNvSpPr txBox="1"/>
          <p:nvPr/>
        </p:nvSpPr>
        <p:spPr>
          <a:xfrm>
            <a:off x="14948435" y="562042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flying</a:t>
            </a:r>
            <a:endParaRPr kumimoji="1" lang="ko-Kore-KR" altLang="en-US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9D1660-83BF-E89A-E277-1C64458E9910}"/>
              </a:ext>
            </a:extLst>
          </p:cNvPr>
          <p:cNvCxnSpPr>
            <a:cxnSpLocks/>
          </p:cNvCxnSpPr>
          <p:nvPr/>
        </p:nvCxnSpPr>
        <p:spPr>
          <a:xfrm flipV="1">
            <a:off x="11581344" y="5364588"/>
            <a:ext cx="4101126" cy="63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E47220-5815-57C9-15AA-11E2EA78BBCB}"/>
              </a:ext>
            </a:extLst>
          </p:cNvPr>
          <p:cNvSpPr txBox="1"/>
          <p:nvPr/>
        </p:nvSpPr>
        <p:spPr>
          <a:xfrm>
            <a:off x="15731789" y="515510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large</a:t>
            </a:r>
            <a:endParaRPr kumimoji="1" lang="ko-Kore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8C8F716-D3DE-02CE-315A-D86FC95343D9}"/>
              </a:ext>
            </a:extLst>
          </p:cNvPr>
          <p:cNvCxnSpPr>
            <a:cxnSpLocks/>
          </p:cNvCxnSpPr>
          <p:nvPr/>
        </p:nvCxnSpPr>
        <p:spPr>
          <a:xfrm>
            <a:off x="9521948" y="7939196"/>
            <a:ext cx="2122626" cy="1319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144BFC-E248-A52C-0B8B-34BAE63397F6}"/>
              </a:ext>
            </a:extLst>
          </p:cNvPr>
          <p:cNvSpPr txBox="1"/>
          <p:nvPr/>
        </p:nvSpPr>
        <p:spPr>
          <a:xfrm>
            <a:off x="11821817" y="907363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look</a:t>
            </a:r>
            <a:endParaRPr kumimoji="1" lang="ko-Kore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800D6-8B1E-F1F8-2F71-6F3F456D0341}"/>
              </a:ext>
            </a:extLst>
          </p:cNvPr>
          <p:cNvSpPr txBox="1"/>
          <p:nvPr/>
        </p:nvSpPr>
        <p:spPr>
          <a:xfrm>
            <a:off x="8515253" y="511992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looks</a:t>
            </a:r>
            <a:endParaRPr kumimoji="1" lang="ko-Kore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74CF3E-8D9E-B548-4387-812C9B2F7629}"/>
              </a:ext>
            </a:extLst>
          </p:cNvPr>
          <p:cNvSpPr txBox="1"/>
          <p:nvPr/>
        </p:nvSpPr>
        <p:spPr>
          <a:xfrm>
            <a:off x="8762177" y="418760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overhead</a:t>
            </a:r>
            <a:endParaRPr kumimoji="1" lang="ko-Kore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37F050-DFA6-2C54-7BDD-53A347D99F32}"/>
              </a:ext>
            </a:extLst>
          </p:cNvPr>
          <p:cNvSpPr txBox="1"/>
          <p:nvPr/>
        </p:nvSpPr>
        <p:spPr>
          <a:xfrm>
            <a:off x="12150602" y="705484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approaching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FF9A2A-B945-6110-E5DD-A24510458DAA}"/>
              </a:ext>
            </a:extLst>
          </p:cNvPr>
          <p:cNvSpPr txBox="1"/>
          <p:nvPr/>
        </p:nvSpPr>
        <p:spPr>
          <a:xfrm>
            <a:off x="12218758" y="614088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UFO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60917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0868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(7-671)-QAGNN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070792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“If a UFO is flying overhead and looks small, then large, then"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the UFO is calling 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UFO had been close</a:t>
            </a:r>
            <a:r>
              <a:rPr kumimoji="1" lang="en-US" altLang="ko-Kore-KR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UFO is approaching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the UFO is leaving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476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234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~7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74,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29,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16, 4 -&gt; 46, 5 -&gt; 13, 6 -&gt; 4, 7 -&gt;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node(8,9)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8 -&gt; 58, 9 -&gt; 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4CFB7B-72B3-B0BB-A7AF-34D486269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497454"/>
            <a:ext cx="8229600" cy="62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4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(75)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amount of friction and the speed of an object have what kind of relationship?"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inverse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B. reverse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direct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equal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35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~6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 4 -&gt; 0, 5 -&gt; 3, 6 -&gt; 6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11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DB1222-65D8-77A4-35C3-8CF6215CE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364354"/>
            <a:ext cx="8686800" cy="6567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F3E30-44D4-786F-D954-16D7BF07ABE5}"/>
              </a:ext>
            </a:extLst>
          </p:cNvPr>
          <p:cNvSpPr txBox="1"/>
          <p:nvPr/>
        </p:nvSpPr>
        <p:spPr>
          <a:xfrm>
            <a:off x="11277600" y="68961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amount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1BCB1-F249-6B2E-8DA8-4185CB9B3DEB}"/>
              </a:ext>
            </a:extLst>
          </p:cNvPr>
          <p:cNvSpPr txBox="1"/>
          <p:nvPr/>
        </p:nvSpPr>
        <p:spPr>
          <a:xfrm>
            <a:off x="13210565" y="794297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friction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A87DC-080D-FC5E-17A5-E6657DF08852}"/>
              </a:ext>
            </a:extLst>
          </p:cNvPr>
          <p:cNvSpPr txBox="1"/>
          <p:nvPr/>
        </p:nvSpPr>
        <p:spPr>
          <a:xfrm>
            <a:off x="7086600" y="759829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relationship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48CA31-893D-30FA-7B48-9904BAF81869}"/>
              </a:ext>
            </a:extLst>
          </p:cNvPr>
          <p:cNvSpPr txBox="1"/>
          <p:nvPr/>
        </p:nvSpPr>
        <p:spPr>
          <a:xfrm>
            <a:off x="9842770" y="637386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speed</a:t>
            </a:r>
            <a:endParaRPr kumimoji="1" lang="ko-Kore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523F75-13F5-002B-96DF-D4AAFF6D45EC}"/>
              </a:ext>
            </a:extLst>
          </p:cNvPr>
          <p:cNvSpPr txBox="1"/>
          <p:nvPr/>
        </p:nvSpPr>
        <p:spPr>
          <a:xfrm>
            <a:off x="8762177" y="507155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inverse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974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(75)-QAGNN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amount of friction and the speed of an object have what kind of relationship?"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inverse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B. reverse C. direct 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equal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74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~6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 4 -&gt; 1, 5 -&gt; 5, 6 -&gt; 14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47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B035F4-359B-D256-CB69-187527380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735" y="3543300"/>
            <a:ext cx="8219338" cy="620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9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생각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628576" y="2227238"/>
            <a:ext cx="772484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latin typeface="Pretendard" pitchFamily="34" charset="0"/>
              </a:rPr>
              <a:t>Other node’s text embedding</a:t>
            </a:r>
            <a:r>
              <a:rPr lang="ko-KR" altLang="en-US" sz="2800" b="1" dirty="0">
                <a:latin typeface="Pretendard" pitchFamily="34" charset="0"/>
              </a:rPr>
              <a:t>이 필요한가</a:t>
            </a:r>
            <a:r>
              <a:rPr lang="en-US" altLang="ko-KR" sz="2800" b="1" dirty="0">
                <a:latin typeface="Pretendard" pitchFamily="34" charset="0"/>
              </a:rPr>
              <a:t>?</a:t>
            </a:r>
            <a:endParaRPr lang="en-US" sz="2000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AutoShape 2" descr="Untitled">
            <a:extLst>
              <a:ext uri="{FF2B5EF4-FFF2-40B4-BE49-F238E27FC236}">
                <a16:creationId xmlns:a16="http://schemas.microsoft.com/office/drawing/2014/main" id="{4C59D719-2D2C-DE84-6C68-7755185CBA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0B193E5D-EF6F-81FF-5A2E-1144B838C1D2}"/>
              </a:ext>
            </a:extLst>
          </p:cNvPr>
          <p:cNvSpPr txBox="1"/>
          <p:nvPr/>
        </p:nvSpPr>
        <p:spPr>
          <a:xfrm>
            <a:off x="824740" y="2722409"/>
            <a:ext cx="11595859" cy="7657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ore-KR" sz="2200" dirty="0">
                <a:latin typeface="Pretendard Medium" pitchFamily="34" charset="0"/>
                <a:cs typeface="Pretendard Medium" pitchFamily="34" charset="0"/>
              </a:rPr>
              <a:t>Other node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의 텍스트 정보 없이 그래프의 사이클 개수와 같은 통계적 기반으로 가능하다 </a:t>
            </a:r>
            <a:r>
              <a:rPr lang="ko-KR" altLang="en-US" sz="2200" dirty="0" err="1">
                <a:latin typeface="Pretendard Medium" pitchFamily="34" charset="0"/>
                <a:cs typeface="Pretendard Medium" pitchFamily="34" charset="0"/>
              </a:rPr>
              <a:t>생각했었음</a:t>
            </a:r>
            <a:endParaRPr lang="en-US" altLang="ko-KR" sz="2200" dirty="0">
              <a:latin typeface="Pretendard Medium" pitchFamily="34" charset="0"/>
              <a:cs typeface="Pretendard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하지만 이는 지금까지 했던 방향과 </a:t>
            </a:r>
            <a:r>
              <a:rPr lang="ko-KR" altLang="en-US" sz="2200" dirty="0" err="1">
                <a:latin typeface="Pretendard Medium" pitchFamily="34" charset="0"/>
                <a:cs typeface="Pretendard Medium" pitchFamily="34" charset="0"/>
              </a:rPr>
              <a:t>다른게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 없음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-&gt;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 사이클의 역할을 파악하기에 불충분하다 생각함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(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교수님의 피드백이 맞다고 생각합니다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.)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QA-GNN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은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subgraph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에 속한 노드의 개수가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200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개이며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GAT</a:t>
            </a:r>
            <a:r>
              <a:rPr lang="ko-KR" altLang="en-US" sz="2200" dirty="0" err="1">
                <a:latin typeface="Pretendard Medium" pitchFamily="34" charset="0"/>
                <a:cs typeface="Pretendard Medium" pitchFamily="34" charset="0"/>
              </a:rPr>
              <a:t>를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 거치는데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5-hop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을 봄 </a:t>
            </a:r>
            <a:endParaRPr lang="en-US" altLang="ko-KR" sz="2200" dirty="0">
              <a:latin typeface="Pretendard Medium" pitchFamily="34" charset="0"/>
              <a:cs typeface="Pretendard Medium" pitchFamily="34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옆에 그림처럼 사이클의 정보를 받아서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context node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로 전달 가능함</a:t>
            </a:r>
            <a:endParaRPr lang="en-US" altLang="ko-KR" sz="2200" dirty="0">
              <a:latin typeface="Pretendard Medium" pitchFamily="34" charset="0"/>
              <a:cs typeface="Pretendard Medium" pitchFamily="34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그렇기 때문에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other node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가 어떤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text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인지에 따라 사이클의 역할이 </a:t>
            </a:r>
            <a:r>
              <a:rPr lang="ko-KR" altLang="en-US" sz="2200" dirty="0" err="1">
                <a:latin typeface="Pretendard Medium" pitchFamily="34" charset="0"/>
                <a:cs typeface="Pretendard Medium" pitchFamily="34" charset="0"/>
              </a:rPr>
              <a:t>뭔지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 파악 가능함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(</a:t>
            </a:r>
            <a:r>
              <a:rPr lang="en-US" altLang="ko-KR" sz="2200" dirty="0" err="1">
                <a:latin typeface="Pretendard Medium" pitchFamily="34" charset="0"/>
                <a:cs typeface="Pretendard Medium" pitchFamily="34" charset="0"/>
              </a:rPr>
              <a:t>e.g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 other node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가 질문과 정답의 문맥과 관련되면서 단일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text(question, answer node)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와 연결된 것이면 저 정보를 잘 받아들이도록 학습하는지 </a:t>
            </a:r>
            <a:r>
              <a:rPr lang="ko-KR" altLang="en-US" sz="2200" dirty="0" err="1">
                <a:latin typeface="Pretendard Medium" pitchFamily="34" charset="0"/>
                <a:cs typeface="Pretendard Medium" pitchFamily="34" charset="0"/>
              </a:rPr>
              <a:t>안하는지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 파악 가능할 것</a:t>
            </a:r>
            <a:endParaRPr lang="en-US" altLang="ko-KR" sz="2200" dirty="0">
              <a:latin typeface="Pretendard Medium" pitchFamily="34" charset="0"/>
              <a:cs typeface="Pretendard Medium" pitchFamily="34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ore-KR" altLang="en-US" sz="2200" dirty="0">
                <a:latin typeface="Pretendard Medium" pitchFamily="34" charset="0"/>
                <a:cs typeface="Pretendard Medium" pitchFamily="34" charset="0"/>
              </a:rPr>
              <a:t>이러한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 사이클은 긍정의 사이클인데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cycle encoder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가 이 사이클의 가중치가 높도록 학습한다면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cycle encoder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의 긍정적 영향 파악 가능함</a:t>
            </a:r>
            <a:endParaRPr lang="en-US" altLang="ko-KR" sz="2200" dirty="0">
              <a:latin typeface="Pretendard Medium" pitchFamily="34" charset="0"/>
              <a:cs typeface="Pretendard Medium" pitchFamily="34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부정의 사이클은 단순이 질문과 정답의 문맥과 관련없이 단일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text(question, answer node)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와 관련성이 있는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other node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와 사이클을 형성할 때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-&gt;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cycle encoder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가 이러한 사이클의 가중치는 낮아지도록 학습한다면 </a:t>
            </a:r>
            <a:r>
              <a:rPr lang="en-US" altLang="ko-KR" sz="2200" dirty="0">
                <a:latin typeface="Pretendard Medium" pitchFamily="34" charset="0"/>
                <a:cs typeface="Pretendard Medium" pitchFamily="34" charset="0"/>
              </a:rPr>
              <a:t>Cycle encoder</a:t>
            </a:r>
            <a:r>
              <a:rPr lang="ko-KR" altLang="en-US" sz="2200" dirty="0">
                <a:latin typeface="Pretendard Medium" pitchFamily="34" charset="0"/>
                <a:cs typeface="Pretendard Medium" pitchFamily="34" charset="0"/>
              </a:rPr>
              <a:t>의 긍정적 영향 파악 가능함</a:t>
            </a:r>
            <a:endParaRPr lang="ko-Kore-KR" altLang="en-US" sz="2200" dirty="0">
              <a:latin typeface="Pretendard Medium" pitchFamily="34" charset="0"/>
              <a:cs typeface="Pretendard Medium" pitchFamily="34" charset="0"/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rgbClr val="121D49"/>
              </a:solidFill>
              <a:latin typeface="Pretendard Medium" pitchFamily="34" charset="0"/>
              <a:cs typeface="Pretendard Medium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94E0FF0-F1DD-6D73-8E7B-A07314F0D42B}"/>
              </a:ext>
            </a:extLst>
          </p:cNvPr>
          <p:cNvSpPr/>
          <p:nvPr/>
        </p:nvSpPr>
        <p:spPr>
          <a:xfrm>
            <a:off x="13754100" y="3583433"/>
            <a:ext cx="838200" cy="838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D23395C-48F1-3032-A24B-BCBA1272AEAB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14469548" y="4298881"/>
            <a:ext cx="1198004" cy="13334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51E7C24-45FD-721E-2B60-F27B72CC70DC}"/>
              </a:ext>
            </a:extLst>
          </p:cNvPr>
          <p:cNvSpPr/>
          <p:nvPr/>
        </p:nvSpPr>
        <p:spPr>
          <a:xfrm>
            <a:off x="14097000" y="6627185"/>
            <a:ext cx="838200" cy="838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7F5FDDA-7D08-4998-0330-0F8A98A99CB6}"/>
              </a:ext>
            </a:extLst>
          </p:cNvPr>
          <p:cNvSpPr/>
          <p:nvPr/>
        </p:nvSpPr>
        <p:spPr>
          <a:xfrm>
            <a:off x="15771518" y="7351085"/>
            <a:ext cx="838200" cy="838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E8C82B9-D53F-672D-C90F-AD202C61FAB9}"/>
              </a:ext>
            </a:extLst>
          </p:cNvPr>
          <p:cNvSpPr/>
          <p:nvPr/>
        </p:nvSpPr>
        <p:spPr>
          <a:xfrm>
            <a:off x="15544800" y="5509585"/>
            <a:ext cx="838200" cy="838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0045212B-670E-2B11-5041-D46876E2276A}"/>
              </a:ext>
            </a:extLst>
          </p:cNvPr>
          <p:cNvCxnSpPr>
            <a:stCxn id="16" idx="7"/>
            <a:endCxn id="19" idx="3"/>
          </p:cNvCxnSpPr>
          <p:nvPr/>
        </p:nvCxnSpPr>
        <p:spPr>
          <a:xfrm flipV="1">
            <a:off x="14812448" y="6225033"/>
            <a:ext cx="855104" cy="5249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3A838A9-828B-6D01-A417-553AA241B5CC}"/>
              </a:ext>
            </a:extLst>
          </p:cNvPr>
          <p:cNvCxnSpPr>
            <a:cxnSpLocks/>
            <a:stCxn id="17" idx="2"/>
            <a:endCxn id="16" idx="5"/>
          </p:cNvCxnSpPr>
          <p:nvPr/>
        </p:nvCxnSpPr>
        <p:spPr>
          <a:xfrm flipH="1" flipV="1">
            <a:off x="14812448" y="7342633"/>
            <a:ext cx="959070" cy="4275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D56C45E8-3F30-88BE-378B-984760A4C7AB}"/>
              </a:ext>
            </a:extLst>
          </p:cNvPr>
          <p:cNvCxnSpPr>
            <a:cxnSpLocks/>
            <a:stCxn id="17" idx="0"/>
            <a:endCxn id="19" idx="4"/>
          </p:cNvCxnSpPr>
          <p:nvPr/>
        </p:nvCxnSpPr>
        <p:spPr>
          <a:xfrm flipH="1" flipV="1">
            <a:off x="15963900" y="6347785"/>
            <a:ext cx="226718" cy="1003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4F6ABBDC-CE9D-C511-8C39-73C2DDF34A0D}"/>
              </a:ext>
            </a:extLst>
          </p:cNvPr>
          <p:cNvSpPr/>
          <p:nvPr/>
        </p:nvSpPr>
        <p:spPr>
          <a:xfrm>
            <a:off x="13563600" y="4965609"/>
            <a:ext cx="3657600" cy="3718976"/>
          </a:xfrm>
          <a:prstGeom prst="ellipse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00497D2-0BB1-DBB8-1EDB-CE0F243D3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3" y="9057679"/>
            <a:ext cx="1115021" cy="11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30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(7-664)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“If bacon is left too long on a hot stove top”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it will be cooked perfectly 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it will be bacteria laden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it will become blackened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it will be left raw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152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~9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13, 4 -&gt; 14, 5 -&gt; 4, 6 -&gt; 13, 7 -&gt; 0, 8 -&gt; 2, 9 -&gt;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node(10~12)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10 -&gt; 4, 11 -&gt; 7, 12 -&gt; 2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D18CC1-B3D0-A200-FBFC-CDC27BA16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917" y="3581389"/>
            <a:ext cx="8869147" cy="6705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8C44F9-A226-93A2-9759-3043ED52E38F}"/>
              </a:ext>
            </a:extLst>
          </p:cNvPr>
          <p:cNvSpPr txBox="1"/>
          <p:nvPr/>
        </p:nvSpPr>
        <p:spPr>
          <a:xfrm>
            <a:off x="8627420" y="73533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bacon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6D93C-D1CE-C2C2-0B16-DB3276DF6B0A}"/>
              </a:ext>
            </a:extLst>
          </p:cNvPr>
          <p:cNvSpPr txBox="1"/>
          <p:nvPr/>
        </p:nvSpPr>
        <p:spPr>
          <a:xfrm>
            <a:off x="10748725" y="396084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leave</a:t>
            </a:r>
            <a:endParaRPr kumimoji="1" lang="ko-Kore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75F10-068A-68AB-7CC5-C1FB99361E5F}"/>
              </a:ext>
            </a:extLst>
          </p:cNvPr>
          <p:cNvSpPr txBox="1"/>
          <p:nvPr/>
        </p:nvSpPr>
        <p:spPr>
          <a:xfrm>
            <a:off x="11076965" y="87249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hot_stove</a:t>
            </a:r>
            <a:endParaRPr kumimoji="1" lang="ko-Kore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DB38CF-277C-8BDB-6950-81A471124DD3}"/>
              </a:ext>
            </a:extLst>
          </p:cNvPr>
          <p:cNvCxnSpPr>
            <a:cxnSpLocks/>
          </p:cNvCxnSpPr>
          <p:nvPr/>
        </p:nvCxnSpPr>
        <p:spPr>
          <a:xfrm flipV="1">
            <a:off x="10591800" y="4406216"/>
            <a:ext cx="313851" cy="1474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531DDD-A1BC-10FD-EC7E-F9FF6FA2CC93}"/>
              </a:ext>
            </a:extLst>
          </p:cNvPr>
          <p:cNvSpPr txBox="1"/>
          <p:nvPr/>
        </p:nvSpPr>
        <p:spPr>
          <a:xfrm>
            <a:off x="11963400" y="683252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hot</a:t>
            </a:r>
            <a:endParaRPr kumimoji="1" lang="ko-Kore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AAAD8-0AE8-7F6E-828A-C896D1891AAE}"/>
              </a:ext>
            </a:extLst>
          </p:cNvPr>
          <p:cNvSpPr txBox="1"/>
          <p:nvPr/>
        </p:nvSpPr>
        <p:spPr>
          <a:xfrm>
            <a:off x="10095490" y="752989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left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B3218C-313C-013A-EB6A-DDAC1E7CBEE4}"/>
              </a:ext>
            </a:extLst>
          </p:cNvPr>
          <p:cNvSpPr txBox="1"/>
          <p:nvPr/>
        </p:nvSpPr>
        <p:spPr>
          <a:xfrm>
            <a:off x="11653914" y="589808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long</a:t>
            </a:r>
            <a:endParaRPr kumimoji="1" lang="ko-Kore-KR" altLang="en-US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7554591-DBBF-BB50-2867-5B3A09C214A0}"/>
              </a:ext>
            </a:extLst>
          </p:cNvPr>
          <p:cNvCxnSpPr>
            <a:cxnSpLocks/>
          </p:cNvCxnSpPr>
          <p:nvPr/>
        </p:nvCxnSpPr>
        <p:spPr>
          <a:xfrm flipV="1">
            <a:off x="10980935" y="3735027"/>
            <a:ext cx="668614" cy="23347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2B9188-77BC-6F10-C94D-7B71F839BF03}"/>
              </a:ext>
            </a:extLst>
          </p:cNvPr>
          <p:cNvSpPr txBox="1"/>
          <p:nvPr/>
        </p:nvSpPr>
        <p:spPr>
          <a:xfrm>
            <a:off x="11336431" y="341091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stove_top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A2BEA-C37E-3CCA-51ED-4B2C2CA14938}"/>
              </a:ext>
            </a:extLst>
          </p:cNvPr>
          <p:cNvSpPr txBox="1"/>
          <p:nvPr/>
        </p:nvSpPr>
        <p:spPr>
          <a:xfrm>
            <a:off x="8409965" y="542432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become</a:t>
            </a:r>
            <a:endParaRPr kumimoji="1" lang="ko-Kore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7A2F02-CE1C-E155-B6A2-C463EF224C2E}"/>
              </a:ext>
            </a:extLst>
          </p:cNvPr>
          <p:cNvSpPr txBox="1"/>
          <p:nvPr/>
        </p:nvSpPr>
        <p:spPr>
          <a:xfrm>
            <a:off x="7010400" y="885547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blacken</a:t>
            </a:r>
            <a:endParaRPr kumimoji="1" lang="ko-Kore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EF05A-D2F2-EDB4-121D-84A24CCDD5CD}"/>
              </a:ext>
            </a:extLst>
          </p:cNvPr>
          <p:cNvSpPr txBox="1"/>
          <p:nvPr/>
        </p:nvSpPr>
        <p:spPr>
          <a:xfrm>
            <a:off x="7948331" y="596414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blackened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9562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1630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(7-664)-QAGNN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“If bacon is left too long on a hot stove top”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it will be cooked perfectly 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it will be bacteria laden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it will become blackened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it will be left raw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111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</a:t>
            </a:r>
            <a:r>
              <a:rPr kumimoji="1" lang="en-US" altLang="ko-KR" b="1" dirty="0">
                <a:solidFill>
                  <a:schemeClr val="tx1"/>
                </a:solidFill>
              </a:rPr>
              <a:t>~9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15,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9, 4 -&gt; 15, 5 -&gt; 5, 6 -&gt; 13, 7 -&gt; 0, 8 -&gt; 2, 9 -&gt;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node(10~11)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10 -&gt; 3, 11 -&gt; 0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6D27EE-7032-46B3-3D90-0AC1BF23B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962" y="3398390"/>
            <a:ext cx="7337638" cy="554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3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(8-53)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616036" y="2159361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dashboard reading in a jaguar would likely be set to which of these?”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set to calories B. set to volume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set to kilometers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set to width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node(3~6)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3 -&gt; 0, 4 -&gt;3 , 5 -&gt;4 , 6 -&gt;0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FE2AC6-0151-71FC-B8C1-36473A347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683982"/>
            <a:ext cx="7772400" cy="5876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929DC-4842-3B1A-40D6-C5BCC0C3F93C}"/>
              </a:ext>
            </a:extLst>
          </p:cNvPr>
          <p:cNvSpPr txBox="1"/>
          <p:nvPr/>
        </p:nvSpPr>
        <p:spPr>
          <a:xfrm>
            <a:off x="11887200" y="71247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kilometers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5CE84-B679-C378-F0C1-227584FADCF6}"/>
              </a:ext>
            </a:extLst>
          </p:cNvPr>
          <p:cNvSpPr txBox="1"/>
          <p:nvPr/>
        </p:nvSpPr>
        <p:spPr>
          <a:xfrm>
            <a:off x="8915400" y="474756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set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9230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6202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(8-53)-QAGNN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FE2AC6-0151-71FC-B8C1-36473A347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683982"/>
            <a:ext cx="7772400" cy="5876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929DC-4842-3B1A-40D6-C5BCC0C3F93C}"/>
              </a:ext>
            </a:extLst>
          </p:cNvPr>
          <p:cNvSpPr txBox="1"/>
          <p:nvPr/>
        </p:nvSpPr>
        <p:spPr>
          <a:xfrm>
            <a:off x="11887200" y="71247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kilometers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5CE84-B679-C378-F0C1-227584FADCF6}"/>
              </a:ext>
            </a:extLst>
          </p:cNvPr>
          <p:cNvSpPr txBox="1"/>
          <p:nvPr/>
        </p:nvSpPr>
        <p:spPr>
          <a:xfrm>
            <a:off x="8915400" y="474756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set</a:t>
            </a:r>
            <a:endParaRPr kumimoji="1" lang="ko-Kore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461590-3CCF-38AA-11DC-9134E3140B35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node(3~5)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3 -&gt; 2, 4 -&gt; 2, 5 -&gt; 0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7B66A94-114E-472D-3091-AD928E393C69}"/>
              </a:ext>
            </a:extLst>
          </p:cNvPr>
          <p:cNvSpPr/>
          <p:nvPr/>
        </p:nvSpPr>
        <p:spPr>
          <a:xfrm>
            <a:off x="616036" y="2159361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B9560-176F-5F89-051D-2C8EBB5AF828}"/>
              </a:ext>
            </a:extLst>
          </p:cNvPr>
          <p:cNvSpPr txBox="1"/>
          <p:nvPr/>
        </p:nvSpPr>
        <p:spPr>
          <a:xfrm>
            <a:off x="873808" y="2173758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dashboard reading in a jaguar would likely be set to which of these?”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set to calories B. set to volume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set to kilometers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set to width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34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(7-140)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179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node(3~7)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3 -&gt; 32, 4 -&gt; 40, 5 -&gt; 19, 6 -&gt; 2, 7 -&gt; 0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20EC8D-3F23-F4D1-6309-AC4F74FD8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10" y="3730291"/>
            <a:ext cx="7772400" cy="58764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DB222A-4D6C-D685-BF5C-4B895203DB12}"/>
              </a:ext>
            </a:extLst>
          </p:cNvPr>
          <p:cNvSpPr txBox="1"/>
          <p:nvPr/>
        </p:nvSpPr>
        <p:spPr>
          <a:xfrm>
            <a:off x="8606252" y="40005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written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CF741-CCDD-F917-E12A-FD748590E6E7}"/>
              </a:ext>
            </a:extLst>
          </p:cNvPr>
          <p:cNvSpPr txBox="1"/>
          <p:nvPr/>
        </p:nvSpPr>
        <p:spPr>
          <a:xfrm>
            <a:off x="7138182" y="5891159"/>
            <a:ext cx="220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write_message</a:t>
            </a:r>
            <a:endParaRPr kumimoji="1" lang="ko-Kore-KR" altLang="en-US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4C48977-0752-35C9-A0DA-81BABA326175}"/>
              </a:ext>
            </a:extLst>
          </p:cNvPr>
          <p:cNvCxnSpPr>
            <a:cxnSpLocks/>
          </p:cNvCxnSpPr>
          <p:nvPr/>
        </p:nvCxnSpPr>
        <p:spPr>
          <a:xfrm flipV="1">
            <a:off x="10896600" y="5067300"/>
            <a:ext cx="313851" cy="1474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747570-2F37-9B63-D6D7-F86CCDDA662A}"/>
              </a:ext>
            </a:extLst>
          </p:cNvPr>
          <p:cNvSpPr txBox="1"/>
          <p:nvPr/>
        </p:nvSpPr>
        <p:spPr>
          <a:xfrm>
            <a:off x="10859069" y="469796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message</a:t>
            </a:r>
            <a:endParaRPr kumimoji="1" lang="ko-Kore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2319005-045D-740D-3F4D-C45E0D403655}"/>
              </a:ext>
            </a:extLst>
          </p:cNvPr>
          <p:cNvCxnSpPr>
            <a:cxnSpLocks/>
          </p:cNvCxnSpPr>
          <p:nvPr/>
        </p:nvCxnSpPr>
        <p:spPr>
          <a:xfrm flipH="1">
            <a:off x="10439400" y="7220942"/>
            <a:ext cx="153513" cy="18133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9A63CCE-A1E8-5BF6-235A-4EBCBD45C672}"/>
              </a:ext>
            </a:extLst>
          </p:cNvPr>
          <p:cNvSpPr txBox="1"/>
          <p:nvPr/>
        </p:nvSpPr>
        <p:spPr>
          <a:xfrm>
            <a:off x="9858878" y="913585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write</a:t>
            </a:r>
            <a:endParaRPr kumimoji="1" lang="ko-Kore-KR" altLang="en-US" b="1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457200" y="2255724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2" y="2270121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person can see”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a radio recording B. an emotion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written message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an abstract idea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677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79344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(7-140)-QAGNN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38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-&gt;7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node(3~5)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3 -&gt; 13, 4 -&gt; 17, 5 -&gt; 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457200" y="2255724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2" y="2270121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person can see”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a radio recording B. an emotion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written message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an abstract idea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4516EE-1E2D-3082-3F5C-DEF850304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962" y="3722596"/>
            <a:ext cx="7109038" cy="53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(9-464)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13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-&gt;7, 3 -&gt; 4, 4 -&gt; 2, 5 -&gt; 2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457200" y="2255724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2" y="2270121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“Rainbows are always found after what?”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fire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A tornado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Rainfall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Cereal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B283B-3EDE-5B66-EE06-15B8CC57D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37" y="3683982"/>
            <a:ext cx="7772400" cy="587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0B5F3-0070-824C-CA54-2F7A40712185}"/>
              </a:ext>
            </a:extLst>
          </p:cNvPr>
          <p:cNvSpPr txBox="1"/>
          <p:nvPr/>
        </p:nvSpPr>
        <p:spPr>
          <a:xfrm>
            <a:off x="10287000" y="68961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find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EAF66-09DC-48A0-BEF0-B86C340AA0C0}"/>
              </a:ext>
            </a:extLst>
          </p:cNvPr>
          <p:cNvSpPr txBox="1"/>
          <p:nvPr/>
        </p:nvSpPr>
        <p:spPr>
          <a:xfrm>
            <a:off x="8595267" y="726543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found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3057B-7E7A-E80F-F563-19D668697921}"/>
              </a:ext>
            </a:extLst>
          </p:cNvPr>
          <p:cNvSpPr txBox="1"/>
          <p:nvPr/>
        </p:nvSpPr>
        <p:spPr>
          <a:xfrm>
            <a:off x="9329302" y="502280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rainbow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35BAB-65DE-F194-2E47-046C01FE6E1C}"/>
              </a:ext>
            </a:extLst>
          </p:cNvPr>
          <p:cNvSpPr txBox="1"/>
          <p:nvPr/>
        </p:nvSpPr>
        <p:spPr>
          <a:xfrm>
            <a:off x="6934200" y="57531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rainbows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9399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77058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(9-464)-QAGNN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22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-&gt;8, 3 -&gt; 4, 4 -&gt; 2, 5 -&gt; 2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457200" y="2255724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2" y="2270121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“Rainbows are always found after what?”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fire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A tornado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Rainfall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Cereal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A34758-06AD-BF64-5F2A-D19440DF1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4152035"/>
            <a:ext cx="6540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9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(9-30)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94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54,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-&gt;2, 3 -&gt; 2, 4 -&gt; 16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57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457200" y="2255724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2" y="2270121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“Which animal is considered a predator?”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ant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snake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elephant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giraffe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CBF5EA-725F-5889-4E79-0BC623211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3683982"/>
            <a:ext cx="7772400" cy="587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ECBAAD-5D0A-91CC-88AA-1535613A9339}"/>
              </a:ext>
            </a:extLst>
          </p:cNvPr>
          <p:cNvSpPr txBox="1"/>
          <p:nvPr/>
        </p:nvSpPr>
        <p:spPr>
          <a:xfrm>
            <a:off x="12649200" y="87249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consider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0C07E-53D3-F849-B2C9-979D0D2BCB63}"/>
              </a:ext>
            </a:extLst>
          </p:cNvPr>
          <p:cNvSpPr txBox="1"/>
          <p:nvPr/>
        </p:nvSpPr>
        <p:spPr>
          <a:xfrm>
            <a:off x="13639800" y="720017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considered</a:t>
            </a:r>
            <a:endParaRPr kumimoji="1" lang="ko-Kore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8E9A6-2443-C2EE-4532-47D88E6362DE}"/>
              </a:ext>
            </a:extLst>
          </p:cNvPr>
          <p:cNvCxnSpPr>
            <a:cxnSpLocks/>
          </p:cNvCxnSpPr>
          <p:nvPr/>
        </p:nvCxnSpPr>
        <p:spPr>
          <a:xfrm>
            <a:off x="10744757" y="6167660"/>
            <a:ext cx="0" cy="2252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28701A-D367-D06A-CC86-107A52685C3C}"/>
              </a:ext>
            </a:extLst>
          </p:cNvPr>
          <p:cNvSpPr txBox="1"/>
          <p:nvPr/>
        </p:nvSpPr>
        <p:spPr>
          <a:xfrm>
            <a:off x="10276966" y="844591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animal</a:t>
            </a:r>
            <a:endParaRPr kumimoji="1" lang="ko-Kore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47455D0-1A9C-9130-22D9-E13E58D3703A}"/>
              </a:ext>
            </a:extLst>
          </p:cNvPr>
          <p:cNvCxnSpPr>
            <a:cxnSpLocks/>
          </p:cNvCxnSpPr>
          <p:nvPr/>
        </p:nvCxnSpPr>
        <p:spPr>
          <a:xfrm>
            <a:off x="10134600" y="6875572"/>
            <a:ext cx="0" cy="2252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0142D3-4E61-A7F3-FC3E-A472AF4ADC46}"/>
              </a:ext>
            </a:extLst>
          </p:cNvPr>
          <p:cNvSpPr txBox="1"/>
          <p:nvPr/>
        </p:nvSpPr>
        <p:spPr>
          <a:xfrm>
            <a:off x="9829800" y="908985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predator</a:t>
            </a:r>
            <a:endParaRPr kumimoji="1" lang="ko-Kore-KR" altLang="en-US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ECC313B-78F1-C48C-2DE9-FC1732B4EEA8}"/>
              </a:ext>
            </a:extLst>
          </p:cNvPr>
          <p:cNvCxnSpPr>
            <a:cxnSpLocks/>
          </p:cNvCxnSpPr>
          <p:nvPr/>
        </p:nvCxnSpPr>
        <p:spPr>
          <a:xfrm flipV="1">
            <a:off x="11297870" y="3861439"/>
            <a:ext cx="1579930" cy="1495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D7E36E4-F888-9E5C-9256-C6CE9F45323A}"/>
              </a:ext>
            </a:extLst>
          </p:cNvPr>
          <p:cNvSpPr txBox="1"/>
          <p:nvPr/>
        </p:nvSpPr>
        <p:spPr>
          <a:xfrm>
            <a:off x="12827671" y="346198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snake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9129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3916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(9-30)-QAGNN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43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-&gt;2, 3 -&gt; 2, 4 -&gt; 17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457200" y="2255724"/>
            <a:ext cx="13480964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2" y="2270121"/>
            <a:ext cx="130707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“Which animal is considered a predator?”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ant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snake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elephant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giraffe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19D326-F695-C0BC-3628-7ADF7D034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599" y="3766829"/>
            <a:ext cx="7971141" cy="602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52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(7-903)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584124" y="2159181"/>
            <a:ext cx="10028865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616036" y="2246329"/>
            <a:ext cx="968164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main component in dirt is”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microorganisms</a:t>
            </a:r>
            <a:r>
              <a:rPr kumimoji="1" lang="en-US" altLang="ko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broken stones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pollution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D. bacteria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4330CB-220C-A504-C2D6-E93B00DC2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50" y="3346868"/>
            <a:ext cx="7772400" cy="58764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6DD31B-6E50-FD56-B9A6-EBCC81DDD6AF}"/>
              </a:ext>
            </a:extLst>
          </p:cNvPr>
          <p:cNvSpPr txBox="1"/>
          <p:nvPr/>
        </p:nvSpPr>
        <p:spPr>
          <a:xfrm>
            <a:off x="11888468" y="4147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main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09169-1698-2A6C-3906-8AEA7DF05708}"/>
              </a:ext>
            </a:extLst>
          </p:cNvPr>
          <p:cNvSpPr txBox="1"/>
          <p:nvPr/>
        </p:nvSpPr>
        <p:spPr>
          <a:xfrm>
            <a:off x="11113143" y="7883055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component</a:t>
            </a:r>
            <a:endParaRPr kumimoji="1" lang="ko-Kore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D5368-F199-AE9E-46AE-20976DB60E13}"/>
              </a:ext>
            </a:extLst>
          </p:cNvPr>
          <p:cNvSpPr txBox="1"/>
          <p:nvPr/>
        </p:nvSpPr>
        <p:spPr>
          <a:xfrm>
            <a:off x="10761966" y="6841008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dirt</a:t>
            </a:r>
            <a:endParaRPr kumimoji="1" lang="ko-Kore-KR" altLang="en-US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BFC03E4-4C94-F54F-1A3E-A488F30A7AC3}"/>
              </a:ext>
            </a:extLst>
          </p:cNvPr>
          <p:cNvCxnSpPr/>
          <p:nvPr/>
        </p:nvCxnSpPr>
        <p:spPr>
          <a:xfrm>
            <a:off x="13665200" y="7210340"/>
            <a:ext cx="0" cy="1521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4776E8-FE00-618A-B28F-77C205E5E5AB}"/>
              </a:ext>
            </a:extLst>
          </p:cNvPr>
          <p:cNvSpPr txBox="1"/>
          <p:nvPr/>
        </p:nvSpPr>
        <p:spPr>
          <a:xfrm>
            <a:off x="13335000" y="8745486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break</a:t>
            </a:r>
            <a:endParaRPr kumimoji="1" lang="ko-Kore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2C3C50-FDE4-6583-8C45-2022C5637495}"/>
              </a:ext>
            </a:extLst>
          </p:cNvPr>
          <p:cNvSpPr txBox="1"/>
          <p:nvPr/>
        </p:nvSpPr>
        <p:spPr>
          <a:xfrm>
            <a:off x="14801850" y="8184769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broken</a:t>
            </a:r>
            <a:endParaRPr kumimoji="1" lang="ko-Kore-KR" altLang="en-US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43B414-AAD7-DF1A-AA19-C2468031A50A}"/>
              </a:ext>
            </a:extLst>
          </p:cNvPr>
          <p:cNvCxnSpPr>
            <a:cxnSpLocks/>
          </p:cNvCxnSpPr>
          <p:nvPr/>
        </p:nvCxnSpPr>
        <p:spPr>
          <a:xfrm>
            <a:off x="14083016" y="6982903"/>
            <a:ext cx="925209" cy="1109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F435CB-5AA1-D9EB-25B8-42D591BFE008}"/>
              </a:ext>
            </a:extLst>
          </p:cNvPr>
          <p:cNvCxnSpPr>
            <a:cxnSpLocks/>
          </p:cNvCxnSpPr>
          <p:nvPr/>
        </p:nvCxnSpPr>
        <p:spPr>
          <a:xfrm flipH="1" flipV="1">
            <a:off x="9910869" y="4669692"/>
            <a:ext cx="1447800" cy="1143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CFF1CC8-4DEB-2C81-53E9-42178DAEF79C}"/>
              </a:ext>
            </a:extLst>
          </p:cNvPr>
          <p:cNvSpPr txBox="1"/>
          <p:nvPr/>
        </p:nvSpPr>
        <p:spPr>
          <a:xfrm>
            <a:off x="9446893" y="4288793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stone</a:t>
            </a:r>
            <a:endParaRPr kumimoji="1" lang="ko-Kore-KR" altLang="en-US" b="1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768D5BB-8113-DE35-F5FC-F41B30CF8DF4}"/>
              </a:ext>
            </a:extLst>
          </p:cNvPr>
          <p:cNvCxnSpPr>
            <a:cxnSpLocks/>
          </p:cNvCxnSpPr>
          <p:nvPr/>
        </p:nvCxnSpPr>
        <p:spPr>
          <a:xfrm flipV="1">
            <a:off x="12497221" y="5203247"/>
            <a:ext cx="1338156" cy="1126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4D71A66-5F3C-6B7C-CB80-64F650FC1B24}"/>
              </a:ext>
            </a:extLst>
          </p:cNvPr>
          <p:cNvSpPr txBox="1"/>
          <p:nvPr/>
        </p:nvSpPr>
        <p:spPr>
          <a:xfrm>
            <a:off x="13514691" y="4818765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stones</a:t>
            </a:r>
            <a:endParaRPr kumimoji="1" lang="ko-Kore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187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106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node(1,2,3)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node(4~7)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19,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17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AutoShape 2" descr="Untitled">
            <a:extLst>
              <a:ext uri="{FF2B5EF4-FFF2-40B4-BE49-F238E27FC236}">
                <a16:creationId xmlns:a16="http://schemas.microsoft.com/office/drawing/2014/main" id="{34EAC706-B972-C6FF-6925-CF5A90F2A8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379843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(429)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327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230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node(1~16)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-&gt;24, 3 -&gt; 9, 4 -&gt; 19, 5 -&gt; 80, 6 -&gt; 7, 7 -&gt; 17, 8 -&gt; 2, 9 -&gt; 0, 10 -&gt; 1, 11 -&gt; 7, 12 -&gt; 2, 13 -&gt; 62, 14 -&gt; 1, 15 -&gt; 0, 16 -&gt; 70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unit of measure derived from French word </a:t>
            </a:r>
            <a:r>
              <a:rPr kumimoji="1" lang="en-US" altLang="ko-Kore-KR" sz="2400" b="1" dirty="0" err="1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millilitre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is a unit used for measuring volume generally used for values between 1 and”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1000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250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5000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300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822E41-9671-5EC0-2302-077FECF21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3501942"/>
            <a:ext cx="7772400" cy="58764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9587DD-8E45-9DC6-AF71-0A5D2389B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3654342"/>
            <a:ext cx="7772400" cy="5876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3873B-22D8-2243-91B4-B47F9DF81097}"/>
              </a:ext>
            </a:extLst>
          </p:cNvPr>
          <p:cNvSpPr txBox="1"/>
          <p:nvPr/>
        </p:nvSpPr>
        <p:spPr>
          <a:xfrm>
            <a:off x="12725400" y="40767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derive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BED7-D724-6797-91EA-7FCB3AFB855A}"/>
              </a:ext>
            </a:extLst>
          </p:cNvPr>
          <p:cNvSpPr txBox="1"/>
          <p:nvPr/>
        </p:nvSpPr>
        <p:spPr>
          <a:xfrm>
            <a:off x="9205270" y="900901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derived</a:t>
            </a:r>
            <a:endParaRPr kumimoji="1" lang="ko-Kore-KR" altLang="en-US" b="1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65F697-10FE-E2C2-4370-36A866E83C5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9939305" y="7845487"/>
            <a:ext cx="734035" cy="1163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95EF8CE-E3AB-CF03-42E1-F7DE93BAADE5}"/>
              </a:ext>
            </a:extLst>
          </p:cNvPr>
          <p:cNvCxnSpPr>
            <a:cxnSpLocks/>
          </p:cNvCxnSpPr>
          <p:nvPr/>
        </p:nvCxnSpPr>
        <p:spPr>
          <a:xfrm>
            <a:off x="13554957" y="6867749"/>
            <a:ext cx="740784" cy="1149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F01260-D901-4F54-4622-B2AE5519FC1D}"/>
              </a:ext>
            </a:extLst>
          </p:cNvPr>
          <p:cNvSpPr txBox="1"/>
          <p:nvPr/>
        </p:nvSpPr>
        <p:spPr>
          <a:xfrm>
            <a:off x="14152930" y="805096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french</a:t>
            </a:r>
            <a:endParaRPr kumimoji="1" lang="ko-Kore-KR" altLang="en-US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67FDD6-B558-495C-D4F1-42786128DF51}"/>
              </a:ext>
            </a:extLst>
          </p:cNvPr>
          <p:cNvCxnSpPr>
            <a:cxnSpLocks/>
          </p:cNvCxnSpPr>
          <p:nvPr/>
        </p:nvCxnSpPr>
        <p:spPr>
          <a:xfrm flipH="1" flipV="1">
            <a:off x="8458200" y="5372100"/>
            <a:ext cx="1466786" cy="742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8F4E1DA-88D8-AB19-EB78-1D986E0C7A9E}"/>
              </a:ext>
            </a:extLst>
          </p:cNvPr>
          <p:cNvSpPr txBox="1"/>
          <p:nvPr/>
        </p:nvSpPr>
        <p:spPr>
          <a:xfrm>
            <a:off x="7571765" y="503503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french_word</a:t>
            </a:r>
            <a:endParaRPr kumimoji="1" lang="ko-Kore-KR" altLang="en-US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1688093-8DB0-07ED-E053-B00D049A5026}"/>
              </a:ext>
            </a:extLst>
          </p:cNvPr>
          <p:cNvCxnSpPr>
            <a:cxnSpLocks/>
          </p:cNvCxnSpPr>
          <p:nvPr/>
        </p:nvCxnSpPr>
        <p:spPr>
          <a:xfrm flipH="1">
            <a:off x="7238437" y="6514541"/>
            <a:ext cx="3933665" cy="1067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25E2C0-4A22-C6FF-892E-D3F4B62C1C19}"/>
              </a:ext>
            </a:extLst>
          </p:cNvPr>
          <p:cNvSpPr txBox="1"/>
          <p:nvPr/>
        </p:nvSpPr>
        <p:spPr>
          <a:xfrm>
            <a:off x="5791763" y="638322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generally</a:t>
            </a:r>
            <a:endParaRPr kumimoji="1" lang="ko-Kore-KR" altLang="en-US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387E40E-AEC5-3C30-342D-0AFA386EBBBA}"/>
              </a:ext>
            </a:extLst>
          </p:cNvPr>
          <p:cNvCxnSpPr>
            <a:cxnSpLocks/>
          </p:cNvCxnSpPr>
          <p:nvPr/>
        </p:nvCxnSpPr>
        <p:spPr>
          <a:xfrm>
            <a:off x="13032165" y="5865579"/>
            <a:ext cx="2713270" cy="436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9BC050-F3D4-359D-6EDA-5F06C92977EA}"/>
              </a:ext>
            </a:extLst>
          </p:cNvPr>
          <p:cNvSpPr txBox="1"/>
          <p:nvPr/>
        </p:nvSpPr>
        <p:spPr>
          <a:xfrm>
            <a:off x="15859735" y="570275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measure</a:t>
            </a:r>
            <a:endParaRPr kumimoji="1" lang="ko-Kore-KR" altLang="en-US" b="1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55D9EC7-1708-CD09-206F-8388BC1F6C7E}"/>
              </a:ext>
            </a:extLst>
          </p:cNvPr>
          <p:cNvCxnSpPr>
            <a:cxnSpLocks/>
          </p:cNvCxnSpPr>
          <p:nvPr/>
        </p:nvCxnSpPr>
        <p:spPr>
          <a:xfrm>
            <a:off x="12557890" y="7545933"/>
            <a:ext cx="740784" cy="1149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B5E6A0-E9B9-42E4-D2E5-092A2419582B}"/>
              </a:ext>
            </a:extLst>
          </p:cNvPr>
          <p:cNvSpPr txBox="1"/>
          <p:nvPr/>
        </p:nvSpPr>
        <p:spPr>
          <a:xfrm>
            <a:off x="13068158" y="8677195"/>
            <a:ext cx="223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measure_volume</a:t>
            </a:r>
            <a:endParaRPr kumimoji="1" lang="ko-Kore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2DE411-F0FD-671C-834A-8A63E4096D82}"/>
              </a:ext>
            </a:extLst>
          </p:cNvPr>
          <p:cNvSpPr txBox="1"/>
          <p:nvPr/>
        </p:nvSpPr>
        <p:spPr>
          <a:xfrm>
            <a:off x="14152124" y="524426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measuring</a:t>
            </a:r>
            <a:endParaRPr kumimoji="1" lang="ko-Kore-KR" altLang="en-US" b="1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66B704-A49B-5AB1-E768-CD659401DCE3}"/>
              </a:ext>
            </a:extLst>
          </p:cNvPr>
          <p:cNvCxnSpPr>
            <a:cxnSpLocks/>
          </p:cNvCxnSpPr>
          <p:nvPr/>
        </p:nvCxnSpPr>
        <p:spPr>
          <a:xfrm>
            <a:off x="13716000" y="6344603"/>
            <a:ext cx="1590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3BBB26-F4BF-415D-96D0-8A983AE2A61D}"/>
              </a:ext>
            </a:extLst>
          </p:cNvPr>
          <p:cNvSpPr txBox="1"/>
          <p:nvPr/>
        </p:nvSpPr>
        <p:spPr>
          <a:xfrm>
            <a:off x="15383889" y="618404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unit</a:t>
            </a:r>
            <a:endParaRPr kumimoji="1" lang="ko-Kore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B804F3-E217-8455-1969-881935A4417C}"/>
              </a:ext>
            </a:extLst>
          </p:cNvPr>
          <p:cNvSpPr txBox="1"/>
          <p:nvPr/>
        </p:nvSpPr>
        <p:spPr>
          <a:xfrm>
            <a:off x="10127909" y="468142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use</a:t>
            </a:r>
            <a:endParaRPr kumimoji="1" lang="ko-Kore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0B9BE9-893D-8EE1-2CAF-12EE27BFF4C0}"/>
              </a:ext>
            </a:extLst>
          </p:cNvPr>
          <p:cNvSpPr txBox="1"/>
          <p:nvPr/>
        </p:nvSpPr>
        <p:spPr>
          <a:xfrm>
            <a:off x="11564095" y="455161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used</a:t>
            </a:r>
            <a:endParaRPr kumimoji="1" lang="ko-Kore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B120B9-B3B5-474B-5623-0E7B29441B9B}"/>
              </a:ext>
            </a:extLst>
          </p:cNvPr>
          <p:cNvSpPr txBox="1"/>
          <p:nvPr/>
        </p:nvSpPr>
        <p:spPr>
          <a:xfrm>
            <a:off x="11823855" y="942009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value</a:t>
            </a:r>
            <a:endParaRPr kumimoji="1" lang="ko-Kore-KR" altLang="en-US" b="1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4E45A71-4D1F-794B-7BB9-79766DA33567}"/>
              </a:ext>
            </a:extLst>
          </p:cNvPr>
          <p:cNvCxnSpPr>
            <a:cxnSpLocks/>
          </p:cNvCxnSpPr>
          <p:nvPr/>
        </p:nvCxnSpPr>
        <p:spPr>
          <a:xfrm flipH="1">
            <a:off x="12059357" y="7584622"/>
            <a:ext cx="182999" cy="1843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DF37182-A3B9-E468-8FED-F07C87209E85}"/>
              </a:ext>
            </a:extLst>
          </p:cNvPr>
          <p:cNvSpPr txBox="1"/>
          <p:nvPr/>
        </p:nvSpPr>
        <p:spPr>
          <a:xfrm>
            <a:off x="7762265" y="696086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values</a:t>
            </a:r>
            <a:endParaRPr kumimoji="1" lang="ko-Kore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88B1F3-7C4B-9458-71BD-5408D34F99AE}"/>
              </a:ext>
            </a:extLst>
          </p:cNvPr>
          <p:cNvSpPr txBox="1"/>
          <p:nvPr/>
        </p:nvSpPr>
        <p:spPr>
          <a:xfrm>
            <a:off x="11521478" y="962793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word</a:t>
            </a:r>
            <a:endParaRPr kumimoji="1" lang="ko-Kore-KR" altLang="en-US" b="1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0DF761B-5D77-DA42-6C08-9BE59945851B}"/>
              </a:ext>
            </a:extLst>
          </p:cNvPr>
          <p:cNvCxnSpPr>
            <a:cxnSpLocks/>
          </p:cNvCxnSpPr>
          <p:nvPr/>
        </p:nvCxnSpPr>
        <p:spPr>
          <a:xfrm flipH="1">
            <a:off x="11756980" y="7792458"/>
            <a:ext cx="182999" cy="1843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61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(429)-QAGNN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unit of measure derived from French word </a:t>
            </a:r>
            <a:r>
              <a:rPr kumimoji="1" lang="en-US" altLang="ko-Kore-KR" sz="2400" b="1" dirty="0" err="1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millilitre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is a unit used for measuring volume generally used for values between 1 and”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1000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250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5000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300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1235EE-8311-91B6-9D67-24B741266AB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352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242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node(1~16)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-&gt;25, 3 -&gt; 9, 4 -&gt; 18, 5 -&gt; 77, 6 -&gt; 7, 7 -&gt; 18, 8 -&gt; 3, 9 -&gt; 0, 10 -&gt; 1, 11 -&gt; 7, 12 -&gt; 2, 13 -&gt; 74, 14 -&gt; 0, 15 -&gt; 0, 16 -&gt; 71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53733B-F22B-4FD8-2BB8-03633BB29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559" y="3837193"/>
            <a:ext cx="7772400" cy="58764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59C307-AD20-C062-B2EE-97A8F688B107}"/>
              </a:ext>
            </a:extLst>
          </p:cNvPr>
          <p:cNvSpPr txBox="1"/>
          <p:nvPr/>
        </p:nvSpPr>
        <p:spPr>
          <a:xfrm>
            <a:off x="14533930" y="391838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derive</a:t>
            </a:r>
            <a:endParaRPr kumimoji="1" lang="ko-Kore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28CAC33-55B9-E9E2-8C2B-BBECD9451F9D}"/>
              </a:ext>
            </a:extLst>
          </p:cNvPr>
          <p:cNvCxnSpPr>
            <a:cxnSpLocks/>
          </p:cNvCxnSpPr>
          <p:nvPr/>
        </p:nvCxnSpPr>
        <p:spPr>
          <a:xfrm>
            <a:off x="14533930" y="6362700"/>
            <a:ext cx="1590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F25A5F-5130-DAE1-7588-D1EF04A7C834}"/>
              </a:ext>
            </a:extLst>
          </p:cNvPr>
          <p:cNvSpPr txBox="1"/>
          <p:nvPr/>
        </p:nvSpPr>
        <p:spPr>
          <a:xfrm>
            <a:off x="16201819" y="620213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derived</a:t>
            </a:r>
            <a:endParaRPr kumimoji="1" lang="ko-Kore-KR" altLang="en-US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5032CCB-89D4-49AD-1F91-0A2648988365}"/>
              </a:ext>
            </a:extLst>
          </p:cNvPr>
          <p:cNvCxnSpPr>
            <a:cxnSpLocks/>
          </p:cNvCxnSpPr>
          <p:nvPr/>
        </p:nvCxnSpPr>
        <p:spPr>
          <a:xfrm>
            <a:off x="14936459" y="6921118"/>
            <a:ext cx="1590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76277F-2936-A7EE-3293-B6EABA9D0768}"/>
              </a:ext>
            </a:extLst>
          </p:cNvPr>
          <p:cNvSpPr txBox="1"/>
          <p:nvPr/>
        </p:nvSpPr>
        <p:spPr>
          <a:xfrm>
            <a:off x="16604348" y="676055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french</a:t>
            </a:r>
            <a:endParaRPr kumimoji="1" lang="ko-Kore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20A47A5-010B-357A-BF38-F5273C5AED5D}"/>
              </a:ext>
            </a:extLst>
          </p:cNvPr>
          <p:cNvCxnSpPr>
            <a:cxnSpLocks/>
          </p:cNvCxnSpPr>
          <p:nvPr/>
        </p:nvCxnSpPr>
        <p:spPr>
          <a:xfrm flipV="1">
            <a:off x="12039600" y="4457700"/>
            <a:ext cx="685800" cy="10712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B8DB333-24AC-F6A6-DD9A-423992FE2933}"/>
              </a:ext>
            </a:extLst>
          </p:cNvPr>
          <p:cNvSpPr txBox="1"/>
          <p:nvPr/>
        </p:nvSpPr>
        <p:spPr>
          <a:xfrm>
            <a:off x="12382500" y="404720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french_word</a:t>
            </a:r>
            <a:endParaRPr kumimoji="1" lang="ko-Kore-KR" altLang="en-US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91F1FA1-E38C-FC7B-2FBD-D2D898AB4031}"/>
              </a:ext>
            </a:extLst>
          </p:cNvPr>
          <p:cNvCxnSpPr>
            <a:cxnSpLocks/>
          </p:cNvCxnSpPr>
          <p:nvPr/>
        </p:nvCxnSpPr>
        <p:spPr>
          <a:xfrm flipV="1">
            <a:off x="13500526" y="3918389"/>
            <a:ext cx="672674" cy="1987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5384B4-7569-2D5F-8EBA-638A173CFA12}"/>
              </a:ext>
            </a:extLst>
          </p:cNvPr>
          <p:cNvSpPr txBox="1"/>
          <p:nvPr/>
        </p:nvSpPr>
        <p:spPr>
          <a:xfrm>
            <a:off x="13850570" y="351289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generally</a:t>
            </a:r>
            <a:endParaRPr kumimoji="1" lang="ko-Kore-KR" altLang="en-US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F03BCE-2319-3717-7A8D-8BE96C3D6CCB}"/>
              </a:ext>
            </a:extLst>
          </p:cNvPr>
          <p:cNvCxnSpPr>
            <a:cxnSpLocks/>
          </p:cNvCxnSpPr>
          <p:nvPr/>
        </p:nvCxnSpPr>
        <p:spPr>
          <a:xfrm>
            <a:off x="15013918" y="6115495"/>
            <a:ext cx="1590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3DDDEE4-7606-4630-9C0D-F19034721842}"/>
              </a:ext>
            </a:extLst>
          </p:cNvPr>
          <p:cNvSpPr txBox="1"/>
          <p:nvPr/>
        </p:nvSpPr>
        <p:spPr>
          <a:xfrm>
            <a:off x="16681807" y="595493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measure</a:t>
            </a:r>
            <a:endParaRPr kumimoji="1" lang="ko-Kore-KR" altLang="en-US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E5B986-D288-7C7B-6EA1-C3EF5F73A02B}"/>
              </a:ext>
            </a:extLst>
          </p:cNvPr>
          <p:cNvCxnSpPr>
            <a:cxnSpLocks/>
          </p:cNvCxnSpPr>
          <p:nvPr/>
        </p:nvCxnSpPr>
        <p:spPr>
          <a:xfrm>
            <a:off x="12039600" y="7353300"/>
            <a:ext cx="228600" cy="1293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4E06E8-21B9-AC88-2BD0-E0A850B5B8AC}"/>
              </a:ext>
            </a:extLst>
          </p:cNvPr>
          <p:cNvSpPr txBox="1"/>
          <p:nvPr/>
        </p:nvSpPr>
        <p:spPr>
          <a:xfrm>
            <a:off x="11887200" y="8646449"/>
            <a:ext cx="196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measure_volume</a:t>
            </a:r>
            <a:endParaRPr kumimoji="1" lang="ko-Kore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EA5AEF-203A-5451-1CDD-5343B4D4283F}"/>
              </a:ext>
            </a:extLst>
          </p:cNvPr>
          <p:cNvSpPr txBox="1"/>
          <p:nvPr/>
        </p:nvSpPr>
        <p:spPr>
          <a:xfrm>
            <a:off x="10431830" y="8786082"/>
            <a:ext cx="196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measuring</a:t>
            </a:r>
            <a:endParaRPr kumimoji="1" lang="ko-Kore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F7C206-A1BE-C15A-E9AA-2374DBBEB48A}"/>
              </a:ext>
            </a:extLst>
          </p:cNvPr>
          <p:cNvSpPr txBox="1"/>
          <p:nvPr/>
        </p:nvSpPr>
        <p:spPr>
          <a:xfrm>
            <a:off x="11153165" y="7035318"/>
            <a:ext cx="196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unit</a:t>
            </a:r>
            <a:endParaRPr kumimoji="1" lang="ko-Kore-KR" altLang="en-US" b="1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BBFC25B-29B2-36CC-6260-7BF68150516E}"/>
              </a:ext>
            </a:extLst>
          </p:cNvPr>
          <p:cNvCxnSpPr>
            <a:cxnSpLocks/>
          </p:cNvCxnSpPr>
          <p:nvPr/>
        </p:nvCxnSpPr>
        <p:spPr>
          <a:xfrm flipH="1" flipV="1">
            <a:off x="10431830" y="4765215"/>
            <a:ext cx="789840" cy="10022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16BE221-C32F-B1C5-BC48-88ECF8EE132A}"/>
              </a:ext>
            </a:extLst>
          </p:cNvPr>
          <p:cNvSpPr txBox="1"/>
          <p:nvPr/>
        </p:nvSpPr>
        <p:spPr>
          <a:xfrm>
            <a:off x="9990432" y="438924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use</a:t>
            </a:r>
            <a:endParaRPr kumimoji="1" lang="ko-Kore-KR" altLang="en-US" b="1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711066A-81DA-AA18-69C7-F66372691253}"/>
              </a:ext>
            </a:extLst>
          </p:cNvPr>
          <p:cNvCxnSpPr>
            <a:cxnSpLocks/>
          </p:cNvCxnSpPr>
          <p:nvPr/>
        </p:nvCxnSpPr>
        <p:spPr>
          <a:xfrm flipH="1">
            <a:off x="9755739" y="6497930"/>
            <a:ext cx="1228865" cy="115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8A1EA84-801E-EF79-ED4C-4F9535948395}"/>
              </a:ext>
            </a:extLst>
          </p:cNvPr>
          <p:cNvSpPr txBox="1"/>
          <p:nvPr/>
        </p:nvSpPr>
        <p:spPr>
          <a:xfrm>
            <a:off x="9047353" y="635870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used</a:t>
            </a:r>
            <a:endParaRPr kumimoji="1" lang="ko-Kore-KR" altLang="en-US" b="1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E47915-E24B-1683-DF70-28962358BE9F}"/>
              </a:ext>
            </a:extLst>
          </p:cNvPr>
          <p:cNvCxnSpPr>
            <a:cxnSpLocks/>
          </p:cNvCxnSpPr>
          <p:nvPr/>
        </p:nvCxnSpPr>
        <p:spPr>
          <a:xfrm>
            <a:off x="13494632" y="7129887"/>
            <a:ext cx="228600" cy="1293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5EB09D3-993A-C85A-0B44-ABAE6EA8CF19}"/>
              </a:ext>
            </a:extLst>
          </p:cNvPr>
          <p:cNvSpPr txBox="1"/>
          <p:nvPr/>
        </p:nvSpPr>
        <p:spPr>
          <a:xfrm>
            <a:off x="13439165" y="835007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value</a:t>
            </a:r>
            <a:endParaRPr kumimoji="1" lang="ko-Kore-KR" altLang="en-US" b="1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F3B01F-1862-4E5F-A64B-F99204651101}"/>
              </a:ext>
            </a:extLst>
          </p:cNvPr>
          <p:cNvCxnSpPr>
            <a:cxnSpLocks/>
          </p:cNvCxnSpPr>
          <p:nvPr/>
        </p:nvCxnSpPr>
        <p:spPr>
          <a:xfrm>
            <a:off x="13745997" y="7169187"/>
            <a:ext cx="696796" cy="1051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FFAC4BC-609D-FFEF-2FF0-D8383A3D5EA2}"/>
              </a:ext>
            </a:extLst>
          </p:cNvPr>
          <p:cNvSpPr txBox="1"/>
          <p:nvPr/>
        </p:nvSpPr>
        <p:spPr>
          <a:xfrm>
            <a:off x="14187148" y="810723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word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41368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(7-394)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366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250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node(1~10)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-&gt;8, 3 -&gt; 6, 4 -&gt; 17, 5 -&gt; 88, 6 -&gt; 0, 7 -&gt; 1, 8 -&gt; 11, 9 -&gt; 0, 10 -&gt; 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node(11~14)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11 -&gt; 34, 12 -&gt; 31, 13 -&gt; 19, 14 -&gt; 102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“Light from further away may appear to be less bright than other, closer sources, such as in which instance?”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The sun is always bright 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moon is brighter than stars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moon is brighter than a floodlight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the sun is darker than the moon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6CA6EE-D4E9-D802-B4BA-6CFF8DAFD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501942"/>
            <a:ext cx="8610600" cy="651013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2312C40-44F6-EF9E-3F35-9E472099E4DC}"/>
              </a:ext>
            </a:extLst>
          </p:cNvPr>
          <p:cNvCxnSpPr>
            <a:cxnSpLocks/>
          </p:cNvCxnSpPr>
          <p:nvPr/>
        </p:nvCxnSpPr>
        <p:spPr>
          <a:xfrm>
            <a:off x="14295741" y="7810500"/>
            <a:ext cx="696796" cy="1051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04D421-6FCA-C05E-671C-3EF0ECBA723F}"/>
              </a:ext>
            </a:extLst>
          </p:cNvPr>
          <p:cNvSpPr txBox="1"/>
          <p:nvPr/>
        </p:nvSpPr>
        <p:spPr>
          <a:xfrm>
            <a:off x="14859000" y="888320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appear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C1FF86-C641-EF3B-FB33-FAFFA8C75E6C}"/>
              </a:ext>
            </a:extLst>
          </p:cNvPr>
          <p:cNvSpPr txBox="1"/>
          <p:nvPr/>
        </p:nvSpPr>
        <p:spPr>
          <a:xfrm>
            <a:off x="13910104" y="554782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away</a:t>
            </a:r>
            <a:endParaRPr kumimoji="1" lang="ko-Kore-KR" altLang="en-US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F095D2-A653-85A8-DC50-CA98DFE1469F}"/>
              </a:ext>
            </a:extLst>
          </p:cNvPr>
          <p:cNvCxnSpPr>
            <a:cxnSpLocks/>
          </p:cNvCxnSpPr>
          <p:nvPr/>
        </p:nvCxnSpPr>
        <p:spPr>
          <a:xfrm>
            <a:off x="14429278" y="7492041"/>
            <a:ext cx="2031329" cy="5248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9251EF-DB20-2A5C-0806-3917E4F68CE4}"/>
              </a:ext>
            </a:extLst>
          </p:cNvPr>
          <p:cNvSpPr txBox="1"/>
          <p:nvPr/>
        </p:nvSpPr>
        <p:spPr>
          <a:xfrm>
            <a:off x="16511407" y="796708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close</a:t>
            </a:r>
            <a:endParaRPr kumimoji="1" lang="ko-Kore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D3BA01B-5AB0-ED1C-2249-EB7BC654CA42}"/>
              </a:ext>
            </a:extLst>
          </p:cNvPr>
          <p:cNvCxnSpPr>
            <a:cxnSpLocks/>
          </p:cNvCxnSpPr>
          <p:nvPr/>
        </p:nvCxnSpPr>
        <p:spPr>
          <a:xfrm>
            <a:off x="13661353" y="8179832"/>
            <a:ext cx="696796" cy="1051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EDFE26-D5B9-2BE1-9FC1-9E9B33E5B8E6}"/>
              </a:ext>
            </a:extLst>
          </p:cNvPr>
          <p:cNvSpPr txBox="1"/>
          <p:nvPr/>
        </p:nvSpPr>
        <p:spPr>
          <a:xfrm>
            <a:off x="14224612" y="925253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closer</a:t>
            </a:r>
            <a:endParaRPr kumimoji="1" lang="ko-Kore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291A597-DFDD-F17D-DC51-22403F43FA26}"/>
              </a:ext>
            </a:extLst>
          </p:cNvPr>
          <p:cNvCxnSpPr>
            <a:cxnSpLocks/>
          </p:cNvCxnSpPr>
          <p:nvPr/>
        </p:nvCxnSpPr>
        <p:spPr>
          <a:xfrm>
            <a:off x="11761904" y="7099917"/>
            <a:ext cx="0" cy="2131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DA9BF7-78BC-8EF0-9255-B33BAC035BE4}"/>
              </a:ext>
            </a:extLst>
          </p:cNvPr>
          <p:cNvSpPr txBox="1"/>
          <p:nvPr/>
        </p:nvSpPr>
        <p:spPr>
          <a:xfrm>
            <a:off x="11502965" y="924606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instance</a:t>
            </a:r>
            <a:endParaRPr kumimoji="1" lang="ko-Kore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7A0128-B978-5F43-D30F-1A2B6DC6E30C}"/>
              </a:ext>
            </a:extLst>
          </p:cNvPr>
          <p:cNvSpPr txBox="1"/>
          <p:nvPr/>
        </p:nvSpPr>
        <p:spPr>
          <a:xfrm>
            <a:off x="15169634" y="654542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light</a:t>
            </a:r>
            <a:endParaRPr kumimoji="1" lang="ko-Kore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22E7CF-2848-3E8B-DAC9-856D6E40BF86}"/>
              </a:ext>
            </a:extLst>
          </p:cNvPr>
          <p:cNvSpPr txBox="1"/>
          <p:nvPr/>
        </p:nvSpPr>
        <p:spPr>
          <a:xfrm>
            <a:off x="13490577" y="682333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may</a:t>
            </a:r>
            <a:endParaRPr kumimoji="1" lang="ko-Kore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A14523-F7EA-9CBC-B05B-F6B8705341F5}"/>
              </a:ext>
            </a:extLst>
          </p:cNvPr>
          <p:cNvSpPr txBox="1"/>
          <p:nvPr/>
        </p:nvSpPr>
        <p:spPr>
          <a:xfrm>
            <a:off x="13720098" y="604140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sources</a:t>
            </a:r>
            <a:endParaRPr kumimoji="1" lang="ko-Kore-KR" altLang="en-US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DC7B43B-3851-05DC-5DBB-F48D86B87AFE}"/>
              </a:ext>
            </a:extLst>
          </p:cNvPr>
          <p:cNvCxnSpPr>
            <a:cxnSpLocks/>
          </p:cNvCxnSpPr>
          <p:nvPr/>
        </p:nvCxnSpPr>
        <p:spPr>
          <a:xfrm flipH="1" flipV="1">
            <a:off x="8382000" y="5143500"/>
            <a:ext cx="2743200" cy="773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54F63AC-86AF-D640-E4CB-B83C898683E9}"/>
              </a:ext>
            </a:extLst>
          </p:cNvPr>
          <p:cNvSpPr txBox="1"/>
          <p:nvPr/>
        </p:nvSpPr>
        <p:spPr>
          <a:xfrm>
            <a:off x="7419365" y="487157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moon</a:t>
            </a:r>
            <a:endParaRPr kumimoji="1" lang="ko-Kore-KR" alt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7E7AF1-B4B9-A022-7E76-85F3FBBFDB17}"/>
              </a:ext>
            </a:extLst>
          </p:cNvPr>
          <p:cNvSpPr txBox="1"/>
          <p:nvPr/>
        </p:nvSpPr>
        <p:spPr>
          <a:xfrm>
            <a:off x="12476530" y="556946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stars</a:t>
            </a:r>
            <a:endParaRPr kumimoji="1" lang="ko-Kore-KR" altLang="en-US" b="1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56C6A83-09F2-8EEF-170C-487DE11F36C7}"/>
              </a:ext>
            </a:extLst>
          </p:cNvPr>
          <p:cNvCxnSpPr>
            <a:cxnSpLocks/>
          </p:cNvCxnSpPr>
          <p:nvPr/>
        </p:nvCxnSpPr>
        <p:spPr>
          <a:xfrm flipV="1">
            <a:off x="12493202" y="4702373"/>
            <a:ext cx="1128647" cy="619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67526B0-04A7-A331-B4E8-E5C6799591A9}"/>
              </a:ext>
            </a:extLst>
          </p:cNvPr>
          <p:cNvSpPr txBox="1"/>
          <p:nvPr/>
        </p:nvSpPr>
        <p:spPr>
          <a:xfrm>
            <a:off x="13464144" y="423042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star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793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99918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(7-394)-QAGNN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384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206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node(1~10)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-&gt;5, 3 -&gt; 5, 4 -&gt; 22, 5 -&gt; 96, 6 -&gt; 0, 7 -&gt; 4, 8 -&gt; 16, 9 -&gt; 0, 10 -&gt; 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node(11~13)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11 -&gt; 33, 12 -&gt; 19, 13 -&gt; 10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“Light from further away may appear to be less bright than other, closer sources, such as in which instance?”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The sun is always bright 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moon is brighter than stars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moon is brighter than a floodlight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the sun is darker than the moon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5BBA53-4586-84F7-1109-BE5A4CCFD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710624"/>
            <a:ext cx="8610600" cy="651013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65F013F-BB8B-9583-06FA-37158B6E6224}"/>
              </a:ext>
            </a:extLst>
          </p:cNvPr>
          <p:cNvCxnSpPr>
            <a:cxnSpLocks/>
          </p:cNvCxnSpPr>
          <p:nvPr/>
        </p:nvCxnSpPr>
        <p:spPr>
          <a:xfrm flipH="1">
            <a:off x="10744200" y="8239069"/>
            <a:ext cx="2057400" cy="714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AE65D9-E6D8-BD7A-CC3C-2BF7872968E3}"/>
              </a:ext>
            </a:extLst>
          </p:cNvPr>
          <p:cNvSpPr txBox="1"/>
          <p:nvPr/>
        </p:nvSpPr>
        <p:spPr>
          <a:xfrm>
            <a:off x="9753600" y="88773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appear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AD797-5028-344D-0C01-541F9EE27E1E}"/>
              </a:ext>
            </a:extLst>
          </p:cNvPr>
          <p:cNvSpPr txBox="1"/>
          <p:nvPr/>
        </p:nvSpPr>
        <p:spPr>
          <a:xfrm>
            <a:off x="14782800" y="625731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away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CCF97-D8B7-B696-7DDF-9A6FB218682F}"/>
              </a:ext>
            </a:extLst>
          </p:cNvPr>
          <p:cNvSpPr txBox="1"/>
          <p:nvPr/>
        </p:nvSpPr>
        <p:spPr>
          <a:xfrm>
            <a:off x="12268200" y="757353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close</a:t>
            </a:r>
            <a:endParaRPr kumimoji="1" lang="ko-Kore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E196BD-A246-3621-1211-7584229400BF}"/>
              </a:ext>
            </a:extLst>
          </p:cNvPr>
          <p:cNvCxnSpPr>
            <a:cxnSpLocks/>
          </p:cNvCxnSpPr>
          <p:nvPr/>
        </p:nvCxnSpPr>
        <p:spPr>
          <a:xfrm>
            <a:off x="13410594" y="8142688"/>
            <a:ext cx="2562835" cy="562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D55F87-CEAB-FD0E-3BB2-4B623E915981}"/>
              </a:ext>
            </a:extLst>
          </p:cNvPr>
          <p:cNvSpPr txBox="1"/>
          <p:nvPr/>
        </p:nvSpPr>
        <p:spPr>
          <a:xfrm>
            <a:off x="15986129" y="852580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closer</a:t>
            </a:r>
            <a:endParaRPr kumimoji="1" lang="ko-Kore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A9C73F7-C22F-D743-CD75-ADAD0085C98E}"/>
              </a:ext>
            </a:extLst>
          </p:cNvPr>
          <p:cNvCxnSpPr>
            <a:cxnSpLocks/>
          </p:cNvCxnSpPr>
          <p:nvPr/>
        </p:nvCxnSpPr>
        <p:spPr>
          <a:xfrm flipV="1">
            <a:off x="11823700" y="4152900"/>
            <a:ext cx="1739900" cy="15203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D3ABD7-CDE3-AF29-AB3C-6EE18A9C2CB8}"/>
              </a:ext>
            </a:extLst>
          </p:cNvPr>
          <p:cNvSpPr txBox="1"/>
          <p:nvPr/>
        </p:nvSpPr>
        <p:spPr>
          <a:xfrm>
            <a:off x="13589000" y="387623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instance</a:t>
            </a:r>
            <a:endParaRPr kumimoji="1" lang="ko-Kore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D95CF4-55C0-AE99-C5DE-C348CACA4385}"/>
              </a:ext>
            </a:extLst>
          </p:cNvPr>
          <p:cNvSpPr txBox="1"/>
          <p:nvPr/>
        </p:nvSpPr>
        <p:spPr>
          <a:xfrm>
            <a:off x="14692011" y="582479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light</a:t>
            </a:r>
            <a:endParaRPr kumimoji="1" lang="ko-Kore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4DE98D-1995-EC72-583E-3B4B03D96542}"/>
              </a:ext>
            </a:extLst>
          </p:cNvPr>
          <p:cNvSpPr txBox="1"/>
          <p:nvPr/>
        </p:nvSpPr>
        <p:spPr>
          <a:xfrm>
            <a:off x="13223941" y="604105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may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E61544-1A12-5AF9-D25F-20A99E487BF7}"/>
              </a:ext>
            </a:extLst>
          </p:cNvPr>
          <p:cNvSpPr txBox="1"/>
          <p:nvPr/>
        </p:nvSpPr>
        <p:spPr>
          <a:xfrm>
            <a:off x="13657505" y="619412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sources</a:t>
            </a:r>
            <a:endParaRPr kumimoji="1" lang="ko-Kore-KR" altLang="en-US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4744916-F7A9-9EB7-6275-4A02110CCFAD}"/>
              </a:ext>
            </a:extLst>
          </p:cNvPr>
          <p:cNvCxnSpPr>
            <a:cxnSpLocks/>
          </p:cNvCxnSpPr>
          <p:nvPr/>
        </p:nvCxnSpPr>
        <p:spPr>
          <a:xfrm flipH="1">
            <a:off x="8382000" y="6608475"/>
            <a:ext cx="2057400" cy="714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B0F2D2-8197-3D73-6971-17D2CAA6B5DF}"/>
              </a:ext>
            </a:extLst>
          </p:cNvPr>
          <p:cNvSpPr txBox="1"/>
          <p:nvPr/>
        </p:nvSpPr>
        <p:spPr>
          <a:xfrm>
            <a:off x="7891830" y="738886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bright</a:t>
            </a:r>
            <a:endParaRPr kumimoji="1" lang="ko-Kore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7AD746-C891-D700-96AC-36563AF77D02}"/>
              </a:ext>
            </a:extLst>
          </p:cNvPr>
          <p:cNvSpPr txBox="1"/>
          <p:nvPr/>
        </p:nvSpPr>
        <p:spPr>
          <a:xfrm>
            <a:off x="9784130" y="728480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floodlight</a:t>
            </a:r>
            <a:endParaRPr kumimoji="1" lang="ko-Kore-KR" altLang="en-US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78BFCE5-908A-B771-45E6-FC928B60ABDA}"/>
              </a:ext>
            </a:extLst>
          </p:cNvPr>
          <p:cNvCxnSpPr>
            <a:cxnSpLocks/>
          </p:cNvCxnSpPr>
          <p:nvPr/>
        </p:nvCxnSpPr>
        <p:spPr>
          <a:xfrm flipV="1">
            <a:off x="12532210" y="4804276"/>
            <a:ext cx="3252332" cy="1317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215309-1499-271F-3CFC-C82ED987CCD3}"/>
              </a:ext>
            </a:extLst>
          </p:cNvPr>
          <p:cNvSpPr txBox="1"/>
          <p:nvPr/>
        </p:nvSpPr>
        <p:spPr>
          <a:xfrm>
            <a:off x="15765830" y="448445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moon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0497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(1300)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 8, 3 -&gt; 4, 4 -&gt; 3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node(5~9)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5 -&gt; 0, 6 -&gt; 5, 7 -&gt; 0, 8 -&gt; 0, 9 -&gt; 0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“Inherited characteristics”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include mice being able to navigate a maze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nclude learning to sit on command C. include dolphins doing tricks for their trainers 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include spots on a ladybug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63C6C9-8DD0-45CA-945D-C927F34C6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942942"/>
            <a:ext cx="8229600" cy="62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40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75534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(1300)-QAGNN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55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49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 9, 3 -&gt; 4, 4 -&gt; 3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node(5~13)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5 -&gt; 4, 6 -&gt; 2, 7 -&gt; 0, 8 -&gt; 16, 9 -&gt; 9, 10 -&gt; 3, 11 -&gt; 4, 12 -&gt; 1, 13 -&gt; 0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“Inherited characteristics”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</a:t>
            </a:r>
            <a:r>
              <a:rPr kumimoji="1" lang="en-US" altLang="ko-Kore-KR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clude mice being able to navigate a maze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include learning to sit on command C. include dolphins doing tricks for their trainers 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include spots on a ladybug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EDC077-2C39-DD83-1713-3CB69A2CE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05" y="3626923"/>
            <a:ext cx="8058195" cy="60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71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(7-823)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316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204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node(1~11)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 4, 3 -&gt; 24, 4 -&gt; 55, 5 -&gt; 5, 6 -&gt; 3, 7 -&gt; 23, 8 -&gt; 1, 9 -&gt; 3, 10 -&gt; 1, 11 -&gt;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node(12~15)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12 -&gt; 13, 13 -&gt; 34, 14 -&gt; 14, 15 -&gt;7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toaster converts electrical energy into heat energy for toasting much like”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a campfire toasts bread 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microwave heats soup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fire burns paper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a small oven works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28679-0442-06A6-0822-F114FC318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257" y="3745993"/>
            <a:ext cx="7772400" cy="587640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D70F30-18FA-C7DE-3EF5-2601122DC899}"/>
              </a:ext>
            </a:extLst>
          </p:cNvPr>
          <p:cNvCxnSpPr>
            <a:cxnSpLocks/>
          </p:cNvCxnSpPr>
          <p:nvPr/>
        </p:nvCxnSpPr>
        <p:spPr>
          <a:xfrm flipV="1">
            <a:off x="13030200" y="4441898"/>
            <a:ext cx="457200" cy="17970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C3B777-5A33-22E8-BA16-FC4642FA7125}"/>
              </a:ext>
            </a:extLst>
          </p:cNvPr>
          <p:cNvSpPr txBox="1"/>
          <p:nvPr/>
        </p:nvSpPr>
        <p:spPr>
          <a:xfrm>
            <a:off x="13062857" y="399878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convert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52E91F-688A-9E4B-AD1A-1E560A0C3FE2}"/>
              </a:ext>
            </a:extLst>
          </p:cNvPr>
          <p:cNvSpPr txBox="1"/>
          <p:nvPr/>
        </p:nvSpPr>
        <p:spPr>
          <a:xfrm>
            <a:off x="12019330" y="455473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converts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E34AB55-CAEC-6593-2D6B-DB06468815EE}"/>
              </a:ext>
            </a:extLst>
          </p:cNvPr>
          <p:cNvCxnSpPr>
            <a:cxnSpLocks/>
          </p:cNvCxnSpPr>
          <p:nvPr/>
        </p:nvCxnSpPr>
        <p:spPr>
          <a:xfrm>
            <a:off x="12524765" y="7471667"/>
            <a:ext cx="0" cy="1909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41A2C0-1DE4-6159-464E-064348D4558E}"/>
              </a:ext>
            </a:extLst>
          </p:cNvPr>
          <p:cNvSpPr txBox="1"/>
          <p:nvPr/>
        </p:nvSpPr>
        <p:spPr>
          <a:xfrm>
            <a:off x="12019330" y="943950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electrical</a:t>
            </a:r>
            <a:endParaRPr kumimoji="1" lang="ko-Kore-KR" altLang="en-US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C533094-E10C-A6E5-56F3-00513BFDBE87}"/>
              </a:ext>
            </a:extLst>
          </p:cNvPr>
          <p:cNvCxnSpPr>
            <a:cxnSpLocks/>
          </p:cNvCxnSpPr>
          <p:nvPr/>
        </p:nvCxnSpPr>
        <p:spPr>
          <a:xfrm flipH="1">
            <a:off x="11201400" y="6362700"/>
            <a:ext cx="381000" cy="2362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3188A2-1B99-F16D-5BAB-276BA056B3F1}"/>
              </a:ext>
            </a:extLst>
          </p:cNvPr>
          <p:cNvSpPr txBox="1"/>
          <p:nvPr/>
        </p:nvSpPr>
        <p:spPr>
          <a:xfrm>
            <a:off x="10246460" y="8747554"/>
            <a:ext cx="301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electrical_energy</a:t>
            </a:r>
            <a:endParaRPr kumimoji="1" lang="ko-Kore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C6332E4-1279-D8F7-1C70-18922B9A2818}"/>
              </a:ext>
            </a:extLst>
          </p:cNvPr>
          <p:cNvCxnSpPr>
            <a:cxnSpLocks/>
          </p:cNvCxnSpPr>
          <p:nvPr/>
        </p:nvCxnSpPr>
        <p:spPr>
          <a:xfrm>
            <a:off x="13258800" y="7207239"/>
            <a:ext cx="1272127" cy="1517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4ECBA2-381D-585C-2798-29982AE6E744}"/>
              </a:ext>
            </a:extLst>
          </p:cNvPr>
          <p:cNvSpPr txBox="1"/>
          <p:nvPr/>
        </p:nvSpPr>
        <p:spPr>
          <a:xfrm>
            <a:off x="14069036" y="879868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energy</a:t>
            </a:r>
            <a:endParaRPr kumimoji="1" lang="ko-Kore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F81CFD-F2CD-CB5F-C1FE-570AD8C47BF3}"/>
              </a:ext>
            </a:extLst>
          </p:cNvPr>
          <p:cNvCxnSpPr>
            <a:cxnSpLocks/>
          </p:cNvCxnSpPr>
          <p:nvPr/>
        </p:nvCxnSpPr>
        <p:spPr>
          <a:xfrm>
            <a:off x="13711307" y="6902792"/>
            <a:ext cx="1272127" cy="1517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1E06268-4509-947E-A9DA-F230E646BE2F}"/>
              </a:ext>
            </a:extLst>
          </p:cNvPr>
          <p:cNvSpPr txBox="1"/>
          <p:nvPr/>
        </p:nvSpPr>
        <p:spPr>
          <a:xfrm>
            <a:off x="14885274" y="842045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heat</a:t>
            </a:r>
            <a:endParaRPr kumimoji="1" lang="ko-Kore-KR" altLang="en-US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BED14B0-6F3D-31D8-EE19-1E286E596AFD}"/>
              </a:ext>
            </a:extLst>
          </p:cNvPr>
          <p:cNvCxnSpPr>
            <a:cxnSpLocks/>
          </p:cNvCxnSpPr>
          <p:nvPr/>
        </p:nvCxnSpPr>
        <p:spPr>
          <a:xfrm flipV="1">
            <a:off x="11125200" y="4155841"/>
            <a:ext cx="160095" cy="15060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FEF705-49EF-1537-E93C-043A17C5E09B}"/>
              </a:ext>
            </a:extLst>
          </p:cNvPr>
          <p:cNvSpPr txBox="1"/>
          <p:nvPr/>
        </p:nvSpPr>
        <p:spPr>
          <a:xfrm>
            <a:off x="10848365" y="375741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heat_energy</a:t>
            </a:r>
            <a:endParaRPr kumimoji="1" lang="ko-Kore-KR" altLang="en-US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6D17DD8-62DD-6F0D-DAFF-57495C64AD19}"/>
              </a:ext>
            </a:extLst>
          </p:cNvPr>
          <p:cNvCxnSpPr>
            <a:cxnSpLocks/>
          </p:cNvCxnSpPr>
          <p:nvPr/>
        </p:nvCxnSpPr>
        <p:spPr>
          <a:xfrm flipV="1">
            <a:off x="13549523" y="4889171"/>
            <a:ext cx="1335751" cy="1133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E8892D8-08D2-8E74-36E8-0B593AAB0898}"/>
              </a:ext>
            </a:extLst>
          </p:cNvPr>
          <p:cNvSpPr txBox="1"/>
          <p:nvPr/>
        </p:nvSpPr>
        <p:spPr>
          <a:xfrm>
            <a:off x="14795282" y="451094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like</a:t>
            </a:r>
            <a:endParaRPr kumimoji="1" lang="ko-Kore-KR" altLang="en-US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D34F3A5-1B16-BB04-2980-2DA11765E426}"/>
              </a:ext>
            </a:extLst>
          </p:cNvPr>
          <p:cNvCxnSpPr>
            <a:cxnSpLocks/>
          </p:cNvCxnSpPr>
          <p:nvPr/>
        </p:nvCxnSpPr>
        <p:spPr>
          <a:xfrm flipH="1" flipV="1">
            <a:off x="9144000" y="5493726"/>
            <a:ext cx="1821105" cy="5671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CC3945-2D7C-BC15-9676-0E283F58521E}"/>
              </a:ext>
            </a:extLst>
          </p:cNvPr>
          <p:cNvSpPr txBox="1"/>
          <p:nvPr/>
        </p:nvSpPr>
        <p:spPr>
          <a:xfrm>
            <a:off x="8471235" y="527103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much</a:t>
            </a:r>
            <a:endParaRPr kumimoji="1" lang="ko-Kore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E243DF-F898-E2DE-6B1B-1C102F85891F}"/>
              </a:ext>
            </a:extLst>
          </p:cNvPr>
          <p:cNvSpPr txBox="1"/>
          <p:nvPr/>
        </p:nvSpPr>
        <p:spPr>
          <a:xfrm>
            <a:off x="12600966" y="47394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much_like</a:t>
            </a:r>
            <a:endParaRPr kumimoji="1" lang="ko-Kore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3AFE9E-68D9-0FDC-9614-988DE0417214}"/>
              </a:ext>
            </a:extLst>
          </p:cNvPr>
          <p:cNvSpPr txBox="1"/>
          <p:nvPr/>
        </p:nvSpPr>
        <p:spPr>
          <a:xfrm>
            <a:off x="12976428" y="869025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oven</a:t>
            </a:r>
            <a:endParaRPr kumimoji="1" lang="ko-Kore-KR" altLang="en-US" b="1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C5E9D53-08C3-494B-3AE9-3915A0F5E6EC}"/>
              </a:ext>
            </a:extLst>
          </p:cNvPr>
          <p:cNvCxnSpPr>
            <a:cxnSpLocks/>
          </p:cNvCxnSpPr>
          <p:nvPr/>
        </p:nvCxnSpPr>
        <p:spPr>
          <a:xfrm flipH="1" flipV="1">
            <a:off x="8586389" y="6684195"/>
            <a:ext cx="2209893" cy="465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64FBCC-6E8F-CF49-8F45-E35CBFB32D64}"/>
              </a:ext>
            </a:extLst>
          </p:cNvPr>
          <p:cNvSpPr txBox="1"/>
          <p:nvPr/>
        </p:nvSpPr>
        <p:spPr>
          <a:xfrm>
            <a:off x="7943570" y="642972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small</a:t>
            </a:r>
            <a:endParaRPr kumimoji="1" lang="ko-Kore-KR" altLang="en-US" b="1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662DA3D-8B7D-3E94-9C61-0D865D70E11B}"/>
              </a:ext>
            </a:extLst>
          </p:cNvPr>
          <p:cNvCxnSpPr>
            <a:cxnSpLocks/>
          </p:cNvCxnSpPr>
          <p:nvPr/>
        </p:nvCxnSpPr>
        <p:spPr>
          <a:xfrm flipV="1">
            <a:off x="13808434" y="6522874"/>
            <a:ext cx="1456527" cy="25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1EC22D-0878-81CA-E81B-F019B28255C4}"/>
              </a:ext>
            </a:extLst>
          </p:cNvPr>
          <p:cNvSpPr txBox="1"/>
          <p:nvPr/>
        </p:nvSpPr>
        <p:spPr>
          <a:xfrm>
            <a:off x="15361054" y="631486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work</a:t>
            </a:r>
            <a:endParaRPr kumimoji="1" lang="ko-Kore-KR" altLang="en-US" b="1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D12EDE2-991E-AF1C-98B6-1385BFA3E3FC}"/>
              </a:ext>
            </a:extLst>
          </p:cNvPr>
          <p:cNvCxnSpPr>
            <a:cxnSpLocks/>
          </p:cNvCxnSpPr>
          <p:nvPr/>
        </p:nvCxnSpPr>
        <p:spPr>
          <a:xfrm flipH="1">
            <a:off x="8357694" y="7472899"/>
            <a:ext cx="2158892" cy="9475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17687E9-289A-66E5-1BAE-E19CC0E2EF30}"/>
              </a:ext>
            </a:extLst>
          </p:cNvPr>
          <p:cNvSpPr txBox="1"/>
          <p:nvPr/>
        </p:nvSpPr>
        <p:spPr>
          <a:xfrm>
            <a:off x="7560878" y="825848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works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8132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86663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(7-823)-QAGNN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372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215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node(1~11)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 10, 3 -&gt; 54, 4 -&gt; 49, 5 -&gt; 15, 6 -&gt; 6, 7 -&gt; 21, 8 -&gt; 1, 9 -&gt; 2, 10 -&gt; 1, 11 -&gt;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node(12~15)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12 -&gt; 26, 13 -&gt; 14, 14 -&gt; 2, 15 -&gt;1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toaster converts electrical energy into heat energy for toasting much like”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a campfire toasts bread 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microwave heats soup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fire burns paper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a small oven works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F58F04-0995-ECD1-C442-C7FBF8679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634394"/>
            <a:ext cx="8458200" cy="639491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3934196-4B0B-174B-AA1C-346832181F5A}"/>
              </a:ext>
            </a:extLst>
          </p:cNvPr>
          <p:cNvCxnSpPr>
            <a:cxnSpLocks/>
          </p:cNvCxnSpPr>
          <p:nvPr/>
        </p:nvCxnSpPr>
        <p:spPr>
          <a:xfrm flipV="1">
            <a:off x="11734800" y="4533900"/>
            <a:ext cx="457200" cy="17970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BE96FF-616D-2FC6-FF54-3BCC8917BA78}"/>
              </a:ext>
            </a:extLst>
          </p:cNvPr>
          <p:cNvSpPr txBox="1"/>
          <p:nvPr/>
        </p:nvSpPr>
        <p:spPr>
          <a:xfrm>
            <a:off x="11767457" y="409078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convert</a:t>
            </a:r>
            <a:endParaRPr kumimoji="1" lang="ko-Kore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3D317C6-6302-E127-F52D-83082070AB68}"/>
              </a:ext>
            </a:extLst>
          </p:cNvPr>
          <p:cNvCxnSpPr>
            <a:cxnSpLocks/>
          </p:cNvCxnSpPr>
          <p:nvPr/>
        </p:nvCxnSpPr>
        <p:spPr>
          <a:xfrm flipV="1">
            <a:off x="11087100" y="4183449"/>
            <a:ext cx="0" cy="2474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A55BAB-44A0-6A32-31F4-2C75AA3FC55B}"/>
              </a:ext>
            </a:extLst>
          </p:cNvPr>
          <p:cNvSpPr txBox="1"/>
          <p:nvPr/>
        </p:nvSpPr>
        <p:spPr>
          <a:xfrm>
            <a:off x="10729373" y="375428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converts</a:t>
            </a:r>
            <a:endParaRPr kumimoji="1" lang="ko-Kore-KR" altLang="en-US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A1BC77F-33F7-3A60-5063-0F662A1CC0E8}"/>
              </a:ext>
            </a:extLst>
          </p:cNvPr>
          <p:cNvCxnSpPr>
            <a:cxnSpLocks/>
          </p:cNvCxnSpPr>
          <p:nvPr/>
        </p:nvCxnSpPr>
        <p:spPr>
          <a:xfrm flipH="1">
            <a:off x="9906000" y="8031277"/>
            <a:ext cx="1028700" cy="1687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D05013B-E446-F608-4FD0-8A234286499F}"/>
              </a:ext>
            </a:extLst>
          </p:cNvPr>
          <p:cNvSpPr txBox="1"/>
          <p:nvPr/>
        </p:nvSpPr>
        <p:spPr>
          <a:xfrm>
            <a:off x="9466630" y="971891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electrical</a:t>
            </a:r>
            <a:endParaRPr kumimoji="1" lang="ko-Kore-KR" altLang="en-US" b="1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D4CEDB2-6BEB-5AA6-A0F2-4263E7875F26}"/>
              </a:ext>
            </a:extLst>
          </p:cNvPr>
          <p:cNvCxnSpPr>
            <a:cxnSpLocks/>
          </p:cNvCxnSpPr>
          <p:nvPr/>
        </p:nvCxnSpPr>
        <p:spPr>
          <a:xfrm flipH="1">
            <a:off x="9144000" y="6658615"/>
            <a:ext cx="1028700" cy="1687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1AFF49D-CE52-2F6F-4D3E-F666CA7CB035}"/>
              </a:ext>
            </a:extLst>
          </p:cNvPr>
          <p:cNvSpPr txBox="1"/>
          <p:nvPr/>
        </p:nvSpPr>
        <p:spPr>
          <a:xfrm>
            <a:off x="7387699" y="8321099"/>
            <a:ext cx="310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electrical_energy</a:t>
            </a:r>
            <a:endParaRPr kumimoji="1" lang="ko-Kore-KR" altLang="en-US" b="1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102D5BF-9D75-EDF8-7CA4-FDC1DA4F1665}"/>
              </a:ext>
            </a:extLst>
          </p:cNvPr>
          <p:cNvCxnSpPr>
            <a:cxnSpLocks/>
          </p:cNvCxnSpPr>
          <p:nvPr/>
        </p:nvCxnSpPr>
        <p:spPr>
          <a:xfrm>
            <a:off x="11888420" y="8060749"/>
            <a:ext cx="0" cy="1502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B00BEB6-351B-CBEB-5E4B-FD2B5816AA7D}"/>
              </a:ext>
            </a:extLst>
          </p:cNvPr>
          <p:cNvSpPr txBox="1"/>
          <p:nvPr/>
        </p:nvSpPr>
        <p:spPr>
          <a:xfrm>
            <a:off x="11374070" y="965997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energy</a:t>
            </a:r>
            <a:endParaRPr kumimoji="1" lang="ko-Kore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B558AC-ECA6-25C7-09EB-0F92511EC00E}"/>
              </a:ext>
            </a:extLst>
          </p:cNvPr>
          <p:cNvSpPr txBox="1"/>
          <p:nvPr/>
        </p:nvSpPr>
        <p:spPr>
          <a:xfrm>
            <a:off x="13030200" y="541840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heat</a:t>
            </a:r>
            <a:endParaRPr kumimoji="1" lang="ko-Kore-KR" altLang="en-US" b="1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C94BB59-0193-CA76-34E9-5FFB0F21E688}"/>
              </a:ext>
            </a:extLst>
          </p:cNvPr>
          <p:cNvCxnSpPr>
            <a:cxnSpLocks/>
          </p:cNvCxnSpPr>
          <p:nvPr/>
        </p:nvCxnSpPr>
        <p:spPr>
          <a:xfrm flipH="1" flipV="1">
            <a:off x="7715250" y="6330911"/>
            <a:ext cx="1809750" cy="342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E68B288-09AE-4516-B2D7-AECEB4C53DD6}"/>
              </a:ext>
            </a:extLst>
          </p:cNvPr>
          <p:cNvSpPr txBox="1"/>
          <p:nvPr/>
        </p:nvSpPr>
        <p:spPr>
          <a:xfrm>
            <a:off x="6333515" y="608730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heat_energy</a:t>
            </a:r>
            <a:endParaRPr kumimoji="1" lang="ko-Kore-KR" altLang="en-US" b="1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13687CA-2EF2-A923-7829-52A6BAC1FB8B}"/>
              </a:ext>
            </a:extLst>
          </p:cNvPr>
          <p:cNvCxnSpPr>
            <a:cxnSpLocks/>
          </p:cNvCxnSpPr>
          <p:nvPr/>
        </p:nvCxnSpPr>
        <p:spPr>
          <a:xfrm flipV="1">
            <a:off x="12409714" y="4090785"/>
            <a:ext cx="1354521" cy="1698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AF00405-5F06-2C10-4A3C-43FEECAD627D}"/>
              </a:ext>
            </a:extLst>
          </p:cNvPr>
          <p:cNvSpPr txBox="1"/>
          <p:nvPr/>
        </p:nvSpPr>
        <p:spPr>
          <a:xfrm>
            <a:off x="13561706" y="371447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like</a:t>
            </a:r>
            <a:endParaRPr kumimoji="1" lang="ko-Kore-KR" altLang="en-US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1A41C74-483D-81AB-7979-51CFA443E03A}"/>
              </a:ext>
            </a:extLst>
          </p:cNvPr>
          <p:cNvCxnSpPr>
            <a:cxnSpLocks/>
          </p:cNvCxnSpPr>
          <p:nvPr/>
        </p:nvCxnSpPr>
        <p:spPr>
          <a:xfrm flipH="1" flipV="1">
            <a:off x="9372600" y="4183449"/>
            <a:ext cx="538843" cy="1698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3FDE7E-FA79-E98C-1B70-019CF9ABA8F3}"/>
              </a:ext>
            </a:extLst>
          </p:cNvPr>
          <p:cNvSpPr txBox="1"/>
          <p:nvPr/>
        </p:nvSpPr>
        <p:spPr>
          <a:xfrm>
            <a:off x="8966638" y="375150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much</a:t>
            </a:r>
            <a:endParaRPr kumimoji="1" lang="ko-Kore-KR" altLang="en-US" b="1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42D2F58-D308-D4E0-F32D-C64692A4ECD7}"/>
              </a:ext>
            </a:extLst>
          </p:cNvPr>
          <p:cNvCxnSpPr>
            <a:cxnSpLocks/>
          </p:cNvCxnSpPr>
          <p:nvPr/>
        </p:nvCxnSpPr>
        <p:spPr>
          <a:xfrm>
            <a:off x="12842140" y="7430414"/>
            <a:ext cx="2016860" cy="1095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1" name="TextBox 960">
            <a:extLst>
              <a:ext uri="{FF2B5EF4-FFF2-40B4-BE49-F238E27FC236}">
                <a16:creationId xmlns:a16="http://schemas.microsoft.com/office/drawing/2014/main" id="{DD23B1B6-B992-3414-CC4D-DABD1847B573}"/>
              </a:ext>
            </a:extLst>
          </p:cNvPr>
          <p:cNvSpPr txBox="1"/>
          <p:nvPr/>
        </p:nvSpPr>
        <p:spPr>
          <a:xfrm>
            <a:off x="14785240" y="856691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much_like</a:t>
            </a:r>
            <a:endParaRPr kumimoji="1" lang="ko-Kore-KR" altLang="en-US" b="1" dirty="0"/>
          </a:p>
        </p:txBody>
      </p:sp>
      <p:cxnSp>
        <p:nvCxnSpPr>
          <p:cNvPr id="962" name="직선 화살표 연결선 961">
            <a:extLst>
              <a:ext uri="{FF2B5EF4-FFF2-40B4-BE49-F238E27FC236}">
                <a16:creationId xmlns:a16="http://schemas.microsoft.com/office/drawing/2014/main" id="{82A90FF9-8EE3-5A78-47AB-AE7A5AA29BEB}"/>
              </a:ext>
            </a:extLst>
          </p:cNvPr>
          <p:cNvCxnSpPr>
            <a:cxnSpLocks/>
          </p:cNvCxnSpPr>
          <p:nvPr/>
        </p:nvCxnSpPr>
        <p:spPr>
          <a:xfrm flipV="1">
            <a:off x="13559284" y="6622185"/>
            <a:ext cx="1959991" cy="14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4" name="TextBox 963">
            <a:extLst>
              <a:ext uri="{FF2B5EF4-FFF2-40B4-BE49-F238E27FC236}">
                <a16:creationId xmlns:a16="http://schemas.microsoft.com/office/drawing/2014/main" id="{4D5755FC-265C-F28D-C63E-A1D2B8C13F66}"/>
              </a:ext>
            </a:extLst>
          </p:cNvPr>
          <p:cNvSpPr txBox="1"/>
          <p:nvPr/>
        </p:nvSpPr>
        <p:spPr>
          <a:xfrm>
            <a:off x="15588437" y="633386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bread</a:t>
            </a:r>
            <a:endParaRPr kumimoji="1" lang="ko-Kore-KR" altLang="en-US" b="1" dirty="0"/>
          </a:p>
        </p:txBody>
      </p:sp>
      <p:cxnSp>
        <p:nvCxnSpPr>
          <p:cNvPr id="965" name="직선 화살표 연결선 964">
            <a:extLst>
              <a:ext uri="{FF2B5EF4-FFF2-40B4-BE49-F238E27FC236}">
                <a16:creationId xmlns:a16="http://schemas.microsoft.com/office/drawing/2014/main" id="{E14E5A4F-239C-AE81-B3B2-C11335C461AD}"/>
              </a:ext>
            </a:extLst>
          </p:cNvPr>
          <p:cNvCxnSpPr>
            <a:cxnSpLocks/>
          </p:cNvCxnSpPr>
          <p:nvPr/>
        </p:nvCxnSpPr>
        <p:spPr>
          <a:xfrm flipV="1">
            <a:off x="13559284" y="6189080"/>
            <a:ext cx="1959991" cy="14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6" name="TextBox 965">
            <a:extLst>
              <a:ext uri="{FF2B5EF4-FFF2-40B4-BE49-F238E27FC236}">
                <a16:creationId xmlns:a16="http://schemas.microsoft.com/office/drawing/2014/main" id="{F1046112-D280-8EC4-87DF-0C388943CB3F}"/>
              </a:ext>
            </a:extLst>
          </p:cNvPr>
          <p:cNvSpPr txBox="1"/>
          <p:nvPr/>
        </p:nvSpPr>
        <p:spPr>
          <a:xfrm>
            <a:off x="15588437" y="590076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campfire</a:t>
            </a:r>
            <a:endParaRPr kumimoji="1" lang="ko-Kore-KR" altLang="en-US" b="1" dirty="0"/>
          </a:p>
        </p:txBody>
      </p: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AA419A2B-3D80-5EDB-423A-6DD06B63D6CF}"/>
              </a:ext>
            </a:extLst>
          </p:cNvPr>
          <p:cNvCxnSpPr>
            <a:cxnSpLocks/>
          </p:cNvCxnSpPr>
          <p:nvPr/>
        </p:nvCxnSpPr>
        <p:spPr>
          <a:xfrm>
            <a:off x="13238812" y="9191721"/>
            <a:ext cx="1959991" cy="37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8" name="TextBox 967">
            <a:extLst>
              <a:ext uri="{FF2B5EF4-FFF2-40B4-BE49-F238E27FC236}">
                <a16:creationId xmlns:a16="http://schemas.microsoft.com/office/drawing/2014/main" id="{9F1402EA-93C0-40D9-C18F-61CB01170D3E}"/>
              </a:ext>
            </a:extLst>
          </p:cNvPr>
          <p:cNvSpPr txBox="1"/>
          <p:nvPr/>
        </p:nvSpPr>
        <p:spPr>
          <a:xfrm>
            <a:off x="15375790" y="908309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toast</a:t>
            </a:r>
            <a:endParaRPr kumimoji="1" lang="ko-Kore-KR" altLang="en-US" b="1" dirty="0"/>
          </a:p>
        </p:txBody>
      </p:sp>
      <p:cxnSp>
        <p:nvCxnSpPr>
          <p:cNvPr id="970" name="직선 화살표 연결선 969">
            <a:extLst>
              <a:ext uri="{FF2B5EF4-FFF2-40B4-BE49-F238E27FC236}">
                <a16:creationId xmlns:a16="http://schemas.microsoft.com/office/drawing/2014/main" id="{1EB09B85-4E3D-3DC8-3609-B32C7B2052EE}"/>
              </a:ext>
            </a:extLst>
          </p:cNvPr>
          <p:cNvCxnSpPr>
            <a:cxnSpLocks/>
          </p:cNvCxnSpPr>
          <p:nvPr/>
        </p:nvCxnSpPr>
        <p:spPr>
          <a:xfrm>
            <a:off x="13526110" y="7283564"/>
            <a:ext cx="1959991" cy="37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1" name="TextBox 970">
            <a:extLst>
              <a:ext uri="{FF2B5EF4-FFF2-40B4-BE49-F238E27FC236}">
                <a16:creationId xmlns:a16="http://schemas.microsoft.com/office/drawing/2014/main" id="{D67A862E-86C9-9A89-0B76-E2E9C1E897C8}"/>
              </a:ext>
            </a:extLst>
          </p:cNvPr>
          <p:cNvSpPr txBox="1"/>
          <p:nvPr/>
        </p:nvSpPr>
        <p:spPr>
          <a:xfrm>
            <a:off x="15663088" y="717493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toasts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4494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(9-124)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196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172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node(1~14)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 67, 3 -&gt; 2, 4 -&gt; 0, 5 -&gt; 23, 6 -&gt; 27, 7 -&gt; 8, 8 -&gt; 14, 9 -&gt; 1, 10 -&gt; 4, 11 -&gt; 0, 12 -&gt; 1, 13 -&gt; 4, 14 -&gt;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node(15~18)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15 -&gt; 55, 16 -&gt; 12, 17 -&gt; 0, 18 -&gt; 3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pull the human planet space rock orbiter has on certain bodies of dihydrogen monoxide results in?”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telescope views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water level fluctuations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animal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plant harvesting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84A11A-DD4D-7EB0-699A-DA6B58426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943" y="4258710"/>
            <a:ext cx="7772400" cy="587640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2E6C26E-2B92-CA93-7522-357E3B48BA6F}"/>
              </a:ext>
            </a:extLst>
          </p:cNvPr>
          <p:cNvCxnSpPr>
            <a:cxnSpLocks/>
          </p:cNvCxnSpPr>
          <p:nvPr/>
        </p:nvCxnSpPr>
        <p:spPr>
          <a:xfrm flipH="1" flipV="1">
            <a:off x="11125200" y="4258710"/>
            <a:ext cx="762000" cy="1703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B2FBE9-FD5C-EBB7-BE67-EA8451807614}"/>
              </a:ext>
            </a:extLst>
          </p:cNvPr>
          <p:cNvSpPr txBox="1"/>
          <p:nvPr/>
        </p:nvSpPr>
        <p:spPr>
          <a:xfrm>
            <a:off x="10772165" y="391838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bodies</a:t>
            </a:r>
            <a:endParaRPr kumimoji="1" lang="ko-Kore-KR" altLang="en-US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B7F5E3-171E-4593-1BAC-93DC18150985}"/>
              </a:ext>
            </a:extLst>
          </p:cNvPr>
          <p:cNvCxnSpPr>
            <a:cxnSpLocks/>
          </p:cNvCxnSpPr>
          <p:nvPr/>
        </p:nvCxnSpPr>
        <p:spPr>
          <a:xfrm flipH="1" flipV="1">
            <a:off x="10391165" y="4471665"/>
            <a:ext cx="762000" cy="1703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AF30AA3-CF19-D319-4B2A-2AC95625A954}"/>
              </a:ext>
            </a:extLst>
          </p:cNvPr>
          <p:cNvSpPr txBox="1"/>
          <p:nvPr/>
        </p:nvSpPr>
        <p:spPr>
          <a:xfrm>
            <a:off x="10038130" y="413134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body</a:t>
            </a:r>
            <a:endParaRPr kumimoji="1" lang="ko-Kore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4E984E-71F5-F7EB-9584-0218F38C767D}"/>
              </a:ext>
            </a:extLst>
          </p:cNvPr>
          <p:cNvSpPr txBox="1"/>
          <p:nvPr/>
        </p:nvSpPr>
        <p:spPr>
          <a:xfrm>
            <a:off x="12240235" y="964413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certain</a:t>
            </a:r>
            <a:endParaRPr kumimoji="1" lang="ko-Kore-KR" altLang="en-US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4903A3F-0EC0-2180-30EB-0D9008368824}"/>
              </a:ext>
            </a:extLst>
          </p:cNvPr>
          <p:cNvCxnSpPr>
            <a:cxnSpLocks/>
          </p:cNvCxnSpPr>
          <p:nvPr/>
        </p:nvCxnSpPr>
        <p:spPr>
          <a:xfrm>
            <a:off x="12573000" y="8525805"/>
            <a:ext cx="0" cy="11292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7824B11-4125-F5FF-3238-3DD1FD1C90FC}"/>
              </a:ext>
            </a:extLst>
          </p:cNvPr>
          <p:cNvCxnSpPr>
            <a:cxnSpLocks/>
          </p:cNvCxnSpPr>
          <p:nvPr/>
        </p:nvCxnSpPr>
        <p:spPr>
          <a:xfrm flipV="1">
            <a:off x="13770429" y="5788053"/>
            <a:ext cx="1066800" cy="1434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364CD2-0DA8-2FA9-33BD-13920D44807D}"/>
              </a:ext>
            </a:extLst>
          </p:cNvPr>
          <p:cNvSpPr txBox="1"/>
          <p:nvPr/>
        </p:nvSpPr>
        <p:spPr>
          <a:xfrm>
            <a:off x="14533930" y="543322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dihydrogen</a:t>
            </a:r>
            <a:endParaRPr kumimoji="1" lang="ko-Kore-KR" altLang="en-US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59ED84D-512D-908B-570E-F859F987B512}"/>
              </a:ext>
            </a:extLst>
          </p:cNvPr>
          <p:cNvCxnSpPr>
            <a:cxnSpLocks/>
          </p:cNvCxnSpPr>
          <p:nvPr/>
        </p:nvCxnSpPr>
        <p:spPr>
          <a:xfrm flipH="1" flipV="1">
            <a:off x="8164286" y="6387790"/>
            <a:ext cx="2536372" cy="1440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0AA2DE8-A134-9975-517D-37C1DBDDDC48}"/>
              </a:ext>
            </a:extLst>
          </p:cNvPr>
          <p:cNvSpPr txBox="1"/>
          <p:nvPr/>
        </p:nvSpPr>
        <p:spPr>
          <a:xfrm>
            <a:off x="7240038" y="616733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human</a:t>
            </a:r>
            <a:endParaRPr kumimoji="1" lang="ko-Kore-KR" altLang="en-US" b="1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443ADF1-89D1-6097-15C7-54AE6DE2C73D}"/>
              </a:ext>
            </a:extLst>
          </p:cNvPr>
          <p:cNvCxnSpPr>
            <a:cxnSpLocks/>
          </p:cNvCxnSpPr>
          <p:nvPr/>
        </p:nvCxnSpPr>
        <p:spPr>
          <a:xfrm>
            <a:off x="13563600" y="8115300"/>
            <a:ext cx="144780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BE227DF-197B-462D-B73E-D2300B152D41}"/>
              </a:ext>
            </a:extLst>
          </p:cNvPr>
          <p:cNvSpPr txBox="1"/>
          <p:nvPr/>
        </p:nvSpPr>
        <p:spPr>
          <a:xfrm>
            <a:off x="15011399" y="8634913"/>
            <a:ext cx="213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human_planet</a:t>
            </a:r>
            <a:endParaRPr kumimoji="1" lang="ko-Kore-KR" altLang="en-US" b="1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002C8A6-3AE3-81A4-F439-5F12288021F0}"/>
              </a:ext>
            </a:extLst>
          </p:cNvPr>
          <p:cNvCxnSpPr>
            <a:cxnSpLocks/>
          </p:cNvCxnSpPr>
          <p:nvPr/>
        </p:nvCxnSpPr>
        <p:spPr>
          <a:xfrm flipV="1">
            <a:off x="12883244" y="4895107"/>
            <a:ext cx="1420585" cy="19070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043413B-4F3D-1157-EA38-26C9C5C51DC0}"/>
              </a:ext>
            </a:extLst>
          </p:cNvPr>
          <p:cNvSpPr txBox="1"/>
          <p:nvPr/>
        </p:nvSpPr>
        <p:spPr>
          <a:xfrm>
            <a:off x="14188781" y="4459248"/>
            <a:ext cx="213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orbiter</a:t>
            </a:r>
            <a:endParaRPr kumimoji="1" lang="ko-Kore-KR" altLang="en-US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87E280-F1E6-3AA7-882B-78CBBA48474C}"/>
              </a:ext>
            </a:extLst>
          </p:cNvPr>
          <p:cNvCxnSpPr>
            <a:cxnSpLocks/>
          </p:cNvCxnSpPr>
          <p:nvPr/>
        </p:nvCxnSpPr>
        <p:spPr>
          <a:xfrm>
            <a:off x="12974270" y="8451755"/>
            <a:ext cx="1313230" cy="958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30243AD-918A-5895-D2C7-A10600F43E31}"/>
              </a:ext>
            </a:extLst>
          </p:cNvPr>
          <p:cNvSpPr txBox="1"/>
          <p:nvPr/>
        </p:nvSpPr>
        <p:spPr>
          <a:xfrm>
            <a:off x="14277370" y="9397057"/>
            <a:ext cx="213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planet</a:t>
            </a:r>
            <a:endParaRPr kumimoji="1" lang="ko-Kore-KR" altLang="en-US" b="1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9B79E20-17CE-7274-3B16-C68AC4CA7531}"/>
              </a:ext>
            </a:extLst>
          </p:cNvPr>
          <p:cNvCxnSpPr>
            <a:cxnSpLocks/>
          </p:cNvCxnSpPr>
          <p:nvPr/>
        </p:nvCxnSpPr>
        <p:spPr>
          <a:xfrm flipV="1">
            <a:off x="12460203" y="4260317"/>
            <a:ext cx="1420585" cy="19070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TextBox 959">
            <a:extLst>
              <a:ext uri="{FF2B5EF4-FFF2-40B4-BE49-F238E27FC236}">
                <a16:creationId xmlns:a16="http://schemas.microsoft.com/office/drawing/2014/main" id="{4E72A572-B798-A0DD-4E5F-E4A11BA09447}"/>
              </a:ext>
            </a:extLst>
          </p:cNvPr>
          <p:cNvSpPr txBox="1"/>
          <p:nvPr/>
        </p:nvSpPr>
        <p:spPr>
          <a:xfrm>
            <a:off x="13651907" y="3769334"/>
            <a:ext cx="213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pull</a:t>
            </a:r>
            <a:endParaRPr kumimoji="1" lang="ko-Kore-KR" altLang="en-US" b="1" dirty="0"/>
          </a:p>
        </p:txBody>
      </p:sp>
      <p:cxnSp>
        <p:nvCxnSpPr>
          <p:cNvPr id="961" name="직선 화살표 연결선 960">
            <a:extLst>
              <a:ext uri="{FF2B5EF4-FFF2-40B4-BE49-F238E27FC236}">
                <a16:creationId xmlns:a16="http://schemas.microsoft.com/office/drawing/2014/main" id="{6DB3F4DA-A8A6-428F-A3D9-A350B04CDAAC}"/>
              </a:ext>
            </a:extLst>
          </p:cNvPr>
          <p:cNvCxnSpPr>
            <a:cxnSpLocks/>
          </p:cNvCxnSpPr>
          <p:nvPr/>
        </p:nvCxnSpPr>
        <p:spPr>
          <a:xfrm flipV="1">
            <a:off x="13420582" y="7784917"/>
            <a:ext cx="2303833" cy="117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3" name="TextBox 962">
            <a:extLst>
              <a:ext uri="{FF2B5EF4-FFF2-40B4-BE49-F238E27FC236}">
                <a16:creationId xmlns:a16="http://schemas.microsoft.com/office/drawing/2014/main" id="{2B937C3B-5321-7CC9-C1A0-27941C3193C6}"/>
              </a:ext>
            </a:extLst>
          </p:cNvPr>
          <p:cNvSpPr txBox="1"/>
          <p:nvPr/>
        </p:nvSpPr>
        <p:spPr>
          <a:xfrm>
            <a:off x="15785504" y="7572590"/>
            <a:ext cx="213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rock</a:t>
            </a:r>
            <a:endParaRPr kumimoji="1" lang="ko-Kore-KR" altLang="en-US" b="1" dirty="0"/>
          </a:p>
        </p:txBody>
      </p:sp>
      <p:cxnSp>
        <p:nvCxnSpPr>
          <p:cNvPr id="964" name="직선 화살표 연결선 963">
            <a:extLst>
              <a:ext uri="{FF2B5EF4-FFF2-40B4-BE49-F238E27FC236}">
                <a16:creationId xmlns:a16="http://schemas.microsoft.com/office/drawing/2014/main" id="{C41E910D-F62A-7F98-BA85-618FD8B885E4}"/>
              </a:ext>
            </a:extLst>
          </p:cNvPr>
          <p:cNvCxnSpPr>
            <a:cxnSpLocks/>
          </p:cNvCxnSpPr>
          <p:nvPr/>
        </p:nvCxnSpPr>
        <p:spPr>
          <a:xfrm>
            <a:off x="11658600" y="8784305"/>
            <a:ext cx="0" cy="11292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5" name="TextBox 964">
            <a:extLst>
              <a:ext uri="{FF2B5EF4-FFF2-40B4-BE49-F238E27FC236}">
                <a16:creationId xmlns:a16="http://schemas.microsoft.com/office/drawing/2014/main" id="{1E10E2C1-5462-8DB7-23D3-01411053E7FF}"/>
              </a:ext>
            </a:extLst>
          </p:cNvPr>
          <p:cNvSpPr txBox="1"/>
          <p:nvPr/>
        </p:nvSpPr>
        <p:spPr>
          <a:xfrm>
            <a:off x="11393404" y="9881085"/>
            <a:ext cx="213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space</a:t>
            </a:r>
            <a:endParaRPr kumimoji="1" lang="ko-Kore-KR" altLang="en-US" b="1" dirty="0"/>
          </a:p>
        </p:txBody>
      </p:sp>
      <p:cxnSp>
        <p:nvCxnSpPr>
          <p:cNvPr id="966" name="직선 화살표 연결선 965">
            <a:extLst>
              <a:ext uri="{FF2B5EF4-FFF2-40B4-BE49-F238E27FC236}">
                <a16:creationId xmlns:a16="http://schemas.microsoft.com/office/drawing/2014/main" id="{AB2B0D6D-E218-2043-42B7-8BC453779094}"/>
              </a:ext>
            </a:extLst>
          </p:cNvPr>
          <p:cNvCxnSpPr>
            <a:cxnSpLocks/>
          </p:cNvCxnSpPr>
          <p:nvPr/>
        </p:nvCxnSpPr>
        <p:spPr>
          <a:xfrm flipH="1" flipV="1">
            <a:off x="7974073" y="5802559"/>
            <a:ext cx="2536372" cy="1440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D776E000-5CC3-2CC2-168B-74D496B37E39}"/>
              </a:ext>
            </a:extLst>
          </p:cNvPr>
          <p:cNvSpPr txBox="1"/>
          <p:nvPr/>
        </p:nvSpPr>
        <p:spPr>
          <a:xfrm>
            <a:off x="6706351" y="557625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fluctuation</a:t>
            </a:r>
            <a:endParaRPr kumimoji="1" lang="ko-Kore-KR" altLang="en-US" b="1" dirty="0"/>
          </a:p>
        </p:txBody>
      </p:sp>
      <p:cxnSp>
        <p:nvCxnSpPr>
          <p:cNvPr id="968" name="직선 화살표 연결선 967">
            <a:extLst>
              <a:ext uri="{FF2B5EF4-FFF2-40B4-BE49-F238E27FC236}">
                <a16:creationId xmlns:a16="http://schemas.microsoft.com/office/drawing/2014/main" id="{A28CB545-0F58-160E-106D-E6CF549EDA45}"/>
              </a:ext>
            </a:extLst>
          </p:cNvPr>
          <p:cNvCxnSpPr>
            <a:cxnSpLocks/>
          </p:cNvCxnSpPr>
          <p:nvPr/>
        </p:nvCxnSpPr>
        <p:spPr>
          <a:xfrm flipH="1">
            <a:off x="9169643" y="8366620"/>
            <a:ext cx="2167831" cy="11292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0" name="TextBox 969">
            <a:extLst>
              <a:ext uri="{FF2B5EF4-FFF2-40B4-BE49-F238E27FC236}">
                <a16:creationId xmlns:a16="http://schemas.microsoft.com/office/drawing/2014/main" id="{A2E8287C-ACD2-560B-E772-D4FB65144470}"/>
              </a:ext>
            </a:extLst>
          </p:cNvPr>
          <p:cNvSpPr txBox="1"/>
          <p:nvPr/>
        </p:nvSpPr>
        <p:spPr>
          <a:xfrm>
            <a:off x="8324173" y="94107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level</a:t>
            </a:r>
            <a:endParaRPr kumimoji="1" lang="ko-Kore-KR" altLang="en-US" b="1" dirty="0"/>
          </a:p>
        </p:txBody>
      </p:sp>
      <p:sp>
        <p:nvSpPr>
          <p:cNvPr id="971" name="TextBox 970">
            <a:extLst>
              <a:ext uri="{FF2B5EF4-FFF2-40B4-BE49-F238E27FC236}">
                <a16:creationId xmlns:a16="http://schemas.microsoft.com/office/drawing/2014/main" id="{15388796-C563-74EA-05B6-4E8480693436}"/>
              </a:ext>
            </a:extLst>
          </p:cNvPr>
          <p:cNvSpPr txBox="1"/>
          <p:nvPr/>
        </p:nvSpPr>
        <p:spPr>
          <a:xfrm>
            <a:off x="11681123" y="876824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water_level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9685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9250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(9-124)-QAGNN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336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179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node(1~14)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 73, 3 -&gt; 2, 4 -&gt; 5, 5 -&gt; 29, 6 -&gt; 10, 7 -&gt; 18, 8 -&gt; 20, 9 -&gt; 2, 10 -&gt; 2, 11 -&gt; 0, 12 -&gt; 3, 13 -&gt; 4, 14 -&gt;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node(15~17)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15 -&gt; 2, 16 -&gt; 2, 17 -&gt; 1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pull the human planet space rock orbiter has on certain bodies of dihydrogen monoxide results in?”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telescope views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water level fluctuations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animal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plant harvesting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7434F9-E34D-D622-7C4B-FFEDCFDAD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683982"/>
            <a:ext cx="8534400" cy="645252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AD98456-0294-BC5A-31EB-E8FEF8A6CAF6}"/>
              </a:ext>
            </a:extLst>
          </p:cNvPr>
          <p:cNvCxnSpPr>
            <a:cxnSpLocks/>
          </p:cNvCxnSpPr>
          <p:nvPr/>
        </p:nvCxnSpPr>
        <p:spPr>
          <a:xfrm flipV="1">
            <a:off x="11201400" y="3932028"/>
            <a:ext cx="457200" cy="2993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8E5AD2-7359-738B-EB49-C81AF759E56C}"/>
              </a:ext>
            </a:extLst>
          </p:cNvPr>
          <p:cNvSpPr txBox="1"/>
          <p:nvPr/>
        </p:nvSpPr>
        <p:spPr>
          <a:xfrm>
            <a:off x="11397343" y="356269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bodies</a:t>
            </a:r>
            <a:endParaRPr kumimoji="1" lang="ko-Kore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9B872F1-6EAC-BFD4-4A42-36067230810C}"/>
              </a:ext>
            </a:extLst>
          </p:cNvPr>
          <p:cNvCxnSpPr>
            <a:cxnSpLocks/>
          </p:cNvCxnSpPr>
          <p:nvPr/>
        </p:nvCxnSpPr>
        <p:spPr>
          <a:xfrm flipH="1" flipV="1">
            <a:off x="8001000" y="5222358"/>
            <a:ext cx="2438400" cy="2138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426ED9-6F73-8981-8308-A3E57F8A683F}"/>
              </a:ext>
            </a:extLst>
          </p:cNvPr>
          <p:cNvSpPr txBox="1"/>
          <p:nvPr/>
        </p:nvSpPr>
        <p:spPr>
          <a:xfrm>
            <a:off x="7470844" y="487997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body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7A451-721E-E1F4-8818-2AC55536081A}"/>
              </a:ext>
            </a:extLst>
          </p:cNvPr>
          <p:cNvSpPr txBox="1"/>
          <p:nvPr/>
        </p:nvSpPr>
        <p:spPr>
          <a:xfrm>
            <a:off x="11658600" y="947065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certain</a:t>
            </a:r>
            <a:endParaRPr kumimoji="1" lang="ko-Kore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D830CC-BABE-DA89-C0BD-F88FA59CD813}"/>
              </a:ext>
            </a:extLst>
          </p:cNvPr>
          <p:cNvSpPr txBox="1"/>
          <p:nvPr/>
        </p:nvSpPr>
        <p:spPr>
          <a:xfrm>
            <a:off x="12131378" y="868385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dihydrogen</a:t>
            </a:r>
            <a:endParaRPr kumimoji="1" lang="ko-Kore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F6C9328-1A10-4F33-5DC8-20C1AE07C411}"/>
              </a:ext>
            </a:extLst>
          </p:cNvPr>
          <p:cNvCxnSpPr>
            <a:cxnSpLocks/>
          </p:cNvCxnSpPr>
          <p:nvPr/>
        </p:nvCxnSpPr>
        <p:spPr>
          <a:xfrm flipH="1" flipV="1">
            <a:off x="9624714" y="4152900"/>
            <a:ext cx="814686" cy="1111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D27FA9-D0DD-FED6-3F5B-C483474C1E9B}"/>
              </a:ext>
            </a:extLst>
          </p:cNvPr>
          <p:cNvSpPr txBox="1"/>
          <p:nvPr/>
        </p:nvSpPr>
        <p:spPr>
          <a:xfrm>
            <a:off x="9144000" y="384260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human</a:t>
            </a:r>
            <a:endParaRPr kumimoji="1" lang="ko-Kore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4AA9D7B-0130-4C5D-E557-9E99B334526F}"/>
              </a:ext>
            </a:extLst>
          </p:cNvPr>
          <p:cNvCxnSpPr>
            <a:cxnSpLocks/>
          </p:cNvCxnSpPr>
          <p:nvPr/>
        </p:nvCxnSpPr>
        <p:spPr>
          <a:xfrm flipV="1">
            <a:off x="12563857" y="4152900"/>
            <a:ext cx="1380743" cy="1186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1E3D9D-B4BA-51B1-2CDD-1E1E758CCEF0}"/>
              </a:ext>
            </a:extLst>
          </p:cNvPr>
          <p:cNvSpPr txBox="1"/>
          <p:nvPr/>
        </p:nvSpPr>
        <p:spPr>
          <a:xfrm>
            <a:off x="13665512" y="3781574"/>
            <a:ext cx="277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human_planet</a:t>
            </a:r>
            <a:endParaRPr kumimoji="1" lang="ko-Kore-KR" altLang="en-US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BDA2143-3AC9-4128-A1A5-4397ABD9C5EF}"/>
              </a:ext>
            </a:extLst>
          </p:cNvPr>
          <p:cNvCxnSpPr>
            <a:cxnSpLocks/>
          </p:cNvCxnSpPr>
          <p:nvPr/>
        </p:nvCxnSpPr>
        <p:spPr>
          <a:xfrm flipV="1">
            <a:off x="13599448" y="5958039"/>
            <a:ext cx="1380743" cy="1186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DE39A9-ED3F-9189-7674-4E9C0B31492B}"/>
              </a:ext>
            </a:extLst>
          </p:cNvPr>
          <p:cNvSpPr txBox="1"/>
          <p:nvPr/>
        </p:nvSpPr>
        <p:spPr>
          <a:xfrm>
            <a:off x="14476217" y="5592651"/>
            <a:ext cx="277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orbiter</a:t>
            </a:r>
            <a:endParaRPr kumimoji="1" lang="ko-Kore-KR" altLang="en-US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71DD8BF-D2BF-C728-4DD0-7C5C3537BF91}"/>
              </a:ext>
            </a:extLst>
          </p:cNvPr>
          <p:cNvCxnSpPr>
            <a:cxnSpLocks/>
          </p:cNvCxnSpPr>
          <p:nvPr/>
        </p:nvCxnSpPr>
        <p:spPr>
          <a:xfrm flipH="1" flipV="1">
            <a:off x="8224680" y="4408378"/>
            <a:ext cx="1727986" cy="16182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8D9298-75A4-9246-1FE9-B2BD74BEB780}"/>
              </a:ext>
            </a:extLst>
          </p:cNvPr>
          <p:cNvSpPr txBox="1"/>
          <p:nvPr/>
        </p:nvSpPr>
        <p:spPr>
          <a:xfrm>
            <a:off x="7636852" y="390570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planet</a:t>
            </a:r>
            <a:endParaRPr kumimoji="1" lang="ko-Kore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77FA6-5003-5C69-8D95-32787553D8E6}"/>
              </a:ext>
            </a:extLst>
          </p:cNvPr>
          <p:cNvSpPr txBox="1"/>
          <p:nvPr/>
        </p:nvSpPr>
        <p:spPr>
          <a:xfrm>
            <a:off x="13466651" y="610965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pull</a:t>
            </a:r>
            <a:endParaRPr kumimoji="1" lang="ko-Kore-KR" altLang="en-US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0F38EE-1763-64BE-CABF-6EB97A962DE2}"/>
              </a:ext>
            </a:extLst>
          </p:cNvPr>
          <p:cNvCxnSpPr>
            <a:cxnSpLocks/>
          </p:cNvCxnSpPr>
          <p:nvPr/>
        </p:nvCxnSpPr>
        <p:spPr>
          <a:xfrm flipH="1" flipV="1">
            <a:off x="10805814" y="3905707"/>
            <a:ext cx="76019" cy="2556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28D3EA-76BC-1470-AB4A-3B3A9550EF50}"/>
              </a:ext>
            </a:extLst>
          </p:cNvPr>
          <p:cNvSpPr txBox="1"/>
          <p:nvPr/>
        </p:nvSpPr>
        <p:spPr>
          <a:xfrm>
            <a:off x="10278085" y="358713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result</a:t>
            </a:r>
            <a:endParaRPr kumimoji="1" lang="ko-Kore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944C610-60BC-CB6E-CCE9-AA8661AAA868}"/>
              </a:ext>
            </a:extLst>
          </p:cNvPr>
          <p:cNvCxnSpPr>
            <a:cxnSpLocks/>
          </p:cNvCxnSpPr>
          <p:nvPr/>
        </p:nvCxnSpPr>
        <p:spPr>
          <a:xfrm flipV="1">
            <a:off x="11868270" y="4087597"/>
            <a:ext cx="880644" cy="1471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F06A2F4-63AD-5F2E-5AB0-C03484A672C8}"/>
              </a:ext>
            </a:extLst>
          </p:cNvPr>
          <p:cNvSpPr txBox="1"/>
          <p:nvPr/>
        </p:nvSpPr>
        <p:spPr>
          <a:xfrm>
            <a:off x="12348951" y="371627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rock</a:t>
            </a:r>
            <a:endParaRPr kumimoji="1" lang="ko-Kore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710D56-C291-B60B-DF5C-09EF6C2C1335}"/>
              </a:ext>
            </a:extLst>
          </p:cNvPr>
          <p:cNvSpPr txBox="1"/>
          <p:nvPr/>
        </p:nvSpPr>
        <p:spPr>
          <a:xfrm>
            <a:off x="13299977" y="545371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space</a:t>
            </a:r>
            <a:endParaRPr kumimoji="1" lang="ko-Kore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215BDB-C6B3-8382-5C7F-DDBCA04E07B2}"/>
              </a:ext>
            </a:extLst>
          </p:cNvPr>
          <p:cNvSpPr txBox="1"/>
          <p:nvPr/>
        </p:nvSpPr>
        <p:spPr>
          <a:xfrm>
            <a:off x="12732616" y="524676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telescope</a:t>
            </a:r>
            <a:endParaRPr kumimoji="1" lang="ko-Kore-KR" altLang="en-US" b="1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1E75AAB-A6EB-C8B2-4F77-674736403E51}"/>
              </a:ext>
            </a:extLst>
          </p:cNvPr>
          <p:cNvCxnSpPr>
            <a:cxnSpLocks/>
          </p:cNvCxnSpPr>
          <p:nvPr/>
        </p:nvCxnSpPr>
        <p:spPr>
          <a:xfrm flipH="1">
            <a:off x="8100982" y="7132599"/>
            <a:ext cx="2238435" cy="2211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B61DE5-9C73-7B65-F6A0-51EFECE0B462}"/>
              </a:ext>
            </a:extLst>
          </p:cNvPr>
          <p:cNvSpPr txBox="1"/>
          <p:nvPr/>
        </p:nvSpPr>
        <p:spPr>
          <a:xfrm>
            <a:off x="7511955" y="933651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view</a:t>
            </a:r>
            <a:endParaRPr kumimoji="1" lang="ko-Kore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57471A-5648-7EDB-9B4B-AEB5B5F7CA19}"/>
              </a:ext>
            </a:extLst>
          </p:cNvPr>
          <p:cNvSpPr txBox="1"/>
          <p:nvPr/>
        </p:nvSpPr>
        <p:spPr>
          <a:xfrm>
            <a:off x="13265959" y="581910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views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1060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77820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(7-903)-QAGNN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584124" y="2159181"/>
            <a:ext cx="10028865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5EA815-5D47-BD8F-CC46-409EB094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3467099"/>
            <a:ext cx="8610600" cy="65039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34537E0-B3EE-6B69-D3DA-BB625C50659F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node(1,2,3)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09D3AF-305E-1076-A41D-5C5F3226CDD7}"/>
              </a:ext>
            </a:extLst>
          </p:cNvPr>
          <p:cNvSpPr txBox="1"/>
          <p:nvPr/>
        </p:nvSpPr>
        <p:spPr>
          <a:xfrm>
            <a:off x="616036" y="2246329"/>
            <a:ext cx="968164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main component in dirt is”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microorganisms</a:t>
            </a:r>
            <a:r>
              <a:rPr kumimoji="1" lang="en-US" altLang="ko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broken stones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pollution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D. bacteria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981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(8-346)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500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233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node(1~13)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25,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 35, 3 -&gt; 53, 4 -&gt; 18, 5 -&gt; 7, 6 -&gt; 11, 7 -&gt; 1, 8 -&gt; 33, 9 -&gt; 9, 10 -&gt; 0, 11 -&gt; 1, 12 -&gt; 14, 13 -&gt;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“What would be the flavor if you ate the item that fell and is though to have hit Sir </a:t>
            </a:r>
            <a:r>
              <a:rPr kumimoji="1" lang="en-US" altLang="ko-Kore-KR" sz="2400" b="1" dirty="0" err="1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Issac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Newton’s head”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Sweet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Salty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bitter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sour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8E778C-1A61-797C-CDDE-83171F3D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664" y="3534133"/>
            <a:ext cx="8939536" cy="675883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D7A19C-3FFE-51AC-3A49-DC51E4E3FB52}"/>
              </a:ext>
            </a:extLst>
          </p:cNvPr>
          <p:cNvCxnSpPr>
            <a:cxnSpLocks/>
          </p:cNvCxnSpPr>
          <p:nvPr/>
        </p:nvCxnSpPr>
        <p:spPr>
          <a:xfrm flipH="1" flipV="1">
            <a:off x="6757664" y="4178170"/>
            <a:ext cx="2438400" cy="2138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611025-8684-8AA6-4AB8-9EF2E6034669}"/>
              </a:ext>
            </a:extLst>
          </p:cNvPr>
          <p:cNvSpPr txBox="1"/>
          <p:nvPr/>
        </p:nvSpPr>
        <p:spPr>
          <a:xfrm>
            <a:off x="6352765" y="385386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ate</a:t>
            </a:r>
            <a:endParaRPr kumimoji="1" lang="ko-Kore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41344F-4822-75A2-2AEB-E89AB5AA6B2B}"/>
              </a:ext>
            </a:extLst>
          </p:cNvPr>
          <p:cNvCxnSpPr>
            <a:cxnSpLocks/>
          </p:cNvCxnSpPr>
          <p:nvPr/>
        </p:nvCxnSpPr>
        <p:spPr>
          <a:xfrm>
            <a:off x="11846142" y="6972300"/>
            <a:ext cx="1981200" cy="605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CE5D5F-5F7B-644F-3FEB-77BBA773F8A0}"/>
              </a:ext>
            </a:extLst>
          </p:cNvPr>
          <p:cNvSpPr txBox="1"/>
          <p:nvPr/>
        </p:nvSpPr>
        <p:spPr>
          <a:xfrm>
            <a:off x="13832785" y="739307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eat</a:t>
            </a:r>
            <a:endParaRPr kumimoji="1" lang="ko-Kore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B8D8E57-A2DB-6937-DFC1-70603D29BE4D}"/>
              </a:ext>
            </a:extLst>
          </p:cNvPr>
          <p:cNvCxnSpPr>
            <a:cxnSpLocks/>
          </p:cNvCxnSpPr>
          <p:nvPr/>
        </p:nvCxnSpPr>
        <p:spPr>
          <a:xfrm flipH="1" flipV="1">
            <a:off x="8748887" y="4009086"/>
            <a:ext cx="1947041" cy="16261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5B0924-1BA6-AE6D-E62A-BC3AB2AA2679}"/>
              </a:ext>
            </a:extLst>
          </p:cNvPr>
          <p:cNvSpPr txBox="1"/>
          <p:nvPr/>
        </p:nvSpPr>
        <p:spPr>
          <a:xfrm>
            <a:off x="8395852" y="367150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fall</a:t>
            </a:r>
            <a:endParaRPr kumimoji="1" lang="ko-Kore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271BC42-540F-727A-611F-62A32189ED45}"/>
              </a:ext>
            </a:extLst>
          </p:cNvPr>
          <p:cNvCxnSpPr>
            <a:cxnSpLocks/>
          </p:cNvCxnSpPr>
          <p:nvPr/>
        </p:nvCxnSpPr>
        <p:spPr>
          <a:xfrm flipH="1">
            <a:off x="7010400" y="7087842"/>
            <a:ext cx="2790084" cy="489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9C7B97-7D4A-860F-22B8-A578F467DF36}"/>
              </a:ext>
            </a:extLst>
          </p:cNvPr>
          <p:cNvSpPr txBox="1"/>
          <p:nvPr/>
        </p:nvSpPr>
        <p:spPr>
          <a:xfrm>
            <a:off x="6569423" y="743966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fell</a:t>
            </a:r>
            <a:endParaRPr kumimoji="1" lang="ko-Kore-KR" altLang="en-US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8A5470C-BFEE-62E4-B378-AE35ACA51067}"/>
              </a:ext>
            </a:extLst>
          </p:cNvPr>
          <p:cNvCxnSpPr>
            <a:cxnSpLocks/>
          </p:cNvCxnSpPr>
          <p:nvPr/>
        </p:nvCxnSpPr>
        <p:spPr>
          <a:xfrm flipH="1" flipV="1">
            <a:off x="8037493" y="4461438"/>
            <a:ext cx="1275911" cy="1211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1B264D2-B59D-F790-6698-513F358331F4}"/>
              </a:ext>
            </a:extLst>
          </p:cNvPr>
          <p:cNvSpPr txBox="1"/>
          <p:nvPr/>
        </p:nvSpPr>
        <p:spPr>
          <a:xfrm>
            <a:off x="7710075" y="413713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flavor</a:t>
            </a:r>
            <a:endParaRPr kumimoji="1" lang="ko-Kore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C56588-69D4-BDB7-55F3-F78E1A51DFBC}"/>
              </a:ext>
            </a:extLst>
          </p:cNvPr>
          <p:cNvSpPr txBox="1"/>
          <p:nvPr/>
        </p:nvSpPr>
        <p:spPr>
          <a:xfrm>
            <a:off x="8675448" y="82677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head</a:t>
            </a:r>
            <a:endParaRPr kumimoji="1" lang="ko-Kore-KR" altLang="en-US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0029D8F-EF2F-5380-89A0-A23BE1719006}"/>
              </a:ext>
            </a:extLst>
          </p:cNvPr>
          <p:cNvCxnSpPr>
            <a:cxnSpLocks/>
          </p:cNvCxnSpPr>
          <p:nvPr/>
        </p:nvCxnSpPr>
        <p:spPr>
          <a:xfrm>
            <a:off x="11506200" y="6404501"/>
            <a:ext cx="1676400" cy="262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30E1F9-02A8-452F-009E-4CF9244E5727}"/>
              </a:ext>
            </a:extLst>
          </p:cNvPr>
          <p:cNvSpPr txBox="1"/>
          <p:nvPr/>
        </p:nvSpPr>
        <p:spPr>
          <a:xfrm>
            <a:off x="13252414" y="645056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hit</a:t>
            </a:r>
            <a:endParaRPr kumimoji="1" lang="ko-Kore-KR" altLang="en-US" b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C627C68-6D15-3E15-8F25-1DBE15135D19}"/>
              </a:ext>
            </a:extLst>
          </p:cNvPr>
          <p:cNvCxnSpPr>
            <a:cxnSpLocks/>
          </p:cNvCxnSpPr>
          <p:nvPr/>
        </p:nvCxnSpPr>
        <p:spPr>
          <a:xfrm flipV="1">
            <a:off x="11407322" y="4063995"/>
            <a:ext cx="474686" cy="1305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6B9CCB-2BE2-4A0E-13AC-FB7DAD3438C7}"/>
              </a:ext>
            </a:extLst>
          </p:cNvPr>
          <p:cNvSpPr txBox="1"/>
          <p:nvPr/>
        </p:nvSpPr>
        <p:spPr>
          <a:xfrm>
            <a:off x="11370764" y="3669201"/>
            <a:ext cx="181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issac_newton</a:t>
            </a:r>
            <a:endParaRPr kumimoji="1" lang="ko-Kore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F41317-1CED-6480-B973-A629543DFE3A}"/>
              </a:ext>
            </a:extLst>
          </p:cNvPr>
          <p:cNvSpPr txBox="1"/>
          <p:nvPr/>
        </p:nvSpPr>
        <p:spPr>
          <a:xfrm>
            <a:off x="11542647" y="834113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item</a:t>
            </a:r>
            <a:endParaRPr kumimoji="1" lang="ko-Kore-KR" altLang="en-US" b="1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AC55713-0865-7021-A47F-C32FF5A18357}"/>
              </a:ext>
            </a:extLst>
          </p:cNvPr>
          <p:cNvCxnSpPr>
            <a:cxnSpLocks/>
          </p:cNvCxnSpPr>
          <p:nvPr/>
        </p:nvCxnSpPr>
        <p:spPr>
          <a:xfrm>
            <a:off x="11370764" y="7060628"/>
            <a:ext cx="2011059" cy="933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6320880-5BF5-F74B-6A31-F2E9F6940553}"/>
              </a:ext>
            </a:extLst>
          </p:cNvPr>
          <p:cNvSpPr txBox="1"/>
          <p:nvPr/>
        </p:nvSpPr>
        <p:spPr>
          <a:xfrm>
            <a:off x="13386514" y="782316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sir</a:t>
            </a:r>
            <a:endParaRPr kumimoji="1" lang="ko-Kore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BA5C71-7176-DDD8-70F5-D12F7AB28F55}"/>
              </a:ext>
            </a:extLst>
          </p:cNvPr>
          <p:cNvSpPr txBox="1"/>
          <p:nvPr/>
        </p:nvSpPr>
        <p:spPr>
          <a:xfrm>
            <a:off x="12764704" y="581058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think</a:t>
            </a:r>
            <a:endParaRPr kumimoji="1" lang="ko-Kore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58D695-4D81-A08E-0304-C7F85E264A32}"/>
              </a:ext>
            </a:extLst>
          </p:cNvPr>
          <p:cNvSpPr txBox="1"/>
          <p:nvPr/>
        </p:nvSpPr>
        <p:spPr>
          <a:xfrm>
            <a:off x="13131407" y="609716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sweet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67034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02410" y="1445724"/>
            <a:ext cx="748908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(8-346)-QAGNN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500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233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node(1~13)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25,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 35, 3 -&gt; 53, 4 -&gt; 18, 5 -&gt; 7, 6 -&gt; 11, 7 -&gt; 1, 8 -&gt; 33, 9 -&gt; 9, 10 -&gt; 0, 11 -&gt; 1, 12 -&gt; 14, 13 -&gt;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“What would be the flavor if you ate the item that fell and is though to have hit Sir </a:t>
            </a:r>
            <a:r>
              <a:rPr kumimoji="1" lang="en-US" altLang="ko-Kore-KR" sz="2400" b="1" dirty="0" err="1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Issac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Newton’s head”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Sweet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Salty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bitter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sour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A7A979-6F14-97A2-2605-810D53728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3705064"/>
            <a:ext cx="8610600" cy="651013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5EF117-CB86-7CDA-860F-8C3927B1EBF4}"/>
              </a:ext>
            </a:extLst>
          </p:cNvPr>
          <p:cNvCxnSpPr>
            <a:cxnSpLocks/>
          </p:cNvCxnSpPr>
          <p:nvPr/>
        </p:nvCxnSpPr>
        <p:spPr>
          <a:xfrm flipH="1" flipV="1">
            <a:off x="8077200" y="4366952"/>
            <a:ext cx="2438400" cy="2138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DFAE03-B736-0E8A-E1BF-8FD1EAFBD1D7}"/>
              </a:ext>
            </a:extLst>
          </p:cNvPr>
          <p:cNvSpPr txBox="1"/>
          <p:nvPr/>
        </p:nvSpPr>
        <p:spPr>
          <a:xfrm>
            <a:off x="7672301" y="404264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ate</a:t>
            </a:r>
            <a:endParaRPr kumimoji="1" lang="ko-Kore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8F662A-E016-9350-26C5-4ADF4B059175}"/>
              </a:ext>
            </a:extLst>
          </p:cNvPr>
          <p:cNvCxnSpPr>
            <a:cxnSpLocks/>
          </p:cNvCxnSpPr>
          <p:nvPr/>
        </p:nvCxnSpPr>
        <p:spPr>
          <a:xfrm>
            <a:off x="13106400" y="6976460"/>
            <a:ext cx="1981200" cy="605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1F03F4-DD52-BA77-EB5A-6B3FDC6AB3C6}"/>
              </a:ext>
            </a:extLst>
          </p:cNvPr>
          <p:cNvSpPr txBox="1"/>
          <p:nvPr/>
        </p:nvSpPr>
        <p:spPr>
          <a:xfrm>
            <a:off x="15093043" y="739723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eat</a:t>
            </a:r>
            <a:endParaRPr kumimoji="1" lang="ko-Kore-KR" altLang="en-US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A59209E-9AA7-6139-F1A7-6E8561856C7B}"/>
              </a:ext>
            </a:extLst>
          </p:cNvPr>
          <p:cNvCxnSpPr>
            <a:cxnSpLocks/>
          </p:cNvCxnSpPr>
          <p:nvPr/>
        </p:nvCxnSpPr>
        <p:spPr>
          <a:xfrm flipH="1" flipV="1">
            <a:off x="10134600" y="4149432"/>
            <a:ext cx="1947041" cy="16261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259F23-D69D-970B-18C6-2D40EF8C8F74}"/>
              </a:ext>
            </a:extLst>
          </p:cNvPr>
          <p:cNvSpPr txBox="1"/>
          <p:nvPr/>
        </p:nvSpPr>
        <p:spPr>
          <a:xfrm>
            <a:off x="9781565" y="381184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fall</a:t>
            </a:r>
            <a:endParaRPr kumimoji="1" lang="ko-Kore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E0D06F9-6E5A-47BB-6B30-4ACEF9E51F26}"/>
              </a:ext>
            </a:extLst>
          </p:cNvPr>
          <p:cNvCxnSpPr>
            <a:cxnSpLocks/>
          </p:cNvCxnSpPr>
          <p:nvPr/>
        </p:nvCxnSpPr>
        <p:spPr>
          <a:xfrm flipH="1" flipV="1">
            <a:off x="8298855" y="6798019"/>
            <a:ext cx="2809265" cy="2860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1BA74D-74BF-AFE7-7E4B-8CD7C6C04DE8}"/>
              </a:ext>
            </a:extLst>
          </p:cNvPr>
          <p:cNvSpPr txBox="1"/>
          <p:nvPr/>
        </p:nvSpPr>
        <p:spPr>
          <a:xfrm>
            <a:off x="7788000" y="653621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fell</a:t>
            </a:r>
            <a:endParaRPr kumimoji="1" lang="ko-Kore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CF1722D-1302-1EEB-959A-A9A0F58FB9DC}"/>
              </a:ext>
            </a:extLst>
          </p:cNvPr>
          <p:cNvCxnSpPr>
            <a:cxnSpLocks/>
          </p:cNvCxnSpPr>
          <p:nvPr/>
        </p:nvCxnSpPr>
        <p:spPr>
          <a:xfrm flipH="1" flipV="1">
            <a:off x="9543871" y="4564598"/>
            <a:ext cx="971729" cy="12109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F0D82CC-B400-F093-235D-D3A3E52CE6C7}"/>
              </a:ext>
            </a:extLst>
          </p:cNvPr>
          <p:cNvSpPr txBox="1"/>
          <p:nvPr/>
        </p:nvSpPr>
        <p:spPr>
          <a:xfrm>
            <a:off x="9224048" y="425013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flavor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C00DAE-7BDB-31AA-82B4-A3A7D41DA0DC}"/>
              </a:ext>
            </a:extLst>
          </p:cNvPr>
          <p:cNvSpPr txBox="1"/>
          <p:nvPr/>
        </p:nvSpPr>
        <p:spPr>
          <a:xfrm>
            <a:off x="10060143" y="828030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head</a:t>
            </a:r>
            <a:endParaRPr kumimoji="1" lang="ko-Kore-KR" altLang="en-US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D59056B-DCD4-4932-5186-F152504FA2EE}"/>
              </a:ext>
            </a:extLst>
          </p:cNvPr>
          <p:cNvCxnSpPr>
            <a:cxnSpLocks/>
          </p:cNvCxnSpPr>
          <p:nvPr/>
        </p:nvCxnSpPr>
        <p:spPr>
          <a:xfrm>
            <a:off x="12668250" y="6478634"/>
            <a:ext cx="1962150" cy="28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C02A23A-8A9D-0315-1480-5A190A2C8F37}"/>
              </a:ext>
            </a:extLst>
          </p:cNvPr>
          <p:cNvSpPr txBox="1"/>
          <p:nvPr/>
        </p:nvSpPr>
        <p:spPr>
          <a:xfrm>
            <a:off x="14635091" y="659079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hit</a:t>
            </a:r>
            <a:endParaRPr kumimoji="1" lang="ko-Kore-KR" altLang="en-US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A1FB471-DEF0-C93A-58C2-9CA1A7572043}"/>
              </a:ext>
            </a:extLst>
          </p:cNvPr>
          <p:cNvCxnSpPr>
            <a:cxnSpLocks/>
          </p:cNvCxnSpPr>
          <p:nvPr/>
        </p:nvCxnSpPr>
        <p:spPr>
          <a:xfrm flipV="1">
            <a:off x="12839700" y="3996513"/>
            <a:ext cx="495300" cy="1480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6F4E3C-69FA-6FCB-B64F-64DA01E327B4}"/>
              </a:ext>
            </a:extLst>
          </p:cNvPr>
          <p:cNvSpPr txBox="1"/>
          <p:nvPr/>
        </p:nvSpPr>
        <p:spPr>
          <a:xfrm>
            <a:off x="12872732" y="3640796"/>
            <a:ext cx="244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issac_newton</a:t>
            </a:r>
            <a:endParaRPr kumimoji="1" lang="ko-Kore-KR" altLang="en-US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FFEB430-4541-544C-81A9-A5E72F77966A}"/>
              </a:ext>
            </a:extLst>
          </p:cNvPr>
          <p:cNvCxnSpPr>
            <a:cxnSpLocks/>
          </p:cNvCxnSpPr>
          <p:nvPr/>
        </p:nvCxnSpPr>
        <p:spPr>
          <a:xfrm>
            <a:off x="12619341" y="7098017"/>
            <a:ext cx="2011059" cy="9332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79AB67E-F5CD-1FFE-5F1F-0DA65119A0AE}"/>
              </a:ext>
            </a:extLst>
          </p:cNvPr>
          <p:cNvSpPr txBox="1"/>
          <p:nvPr/>
        </p:nvSpPr>
        <p:spPr>
          <a:xfrm>
            <a:off x="14635091" y="786054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sir</a:t>
            </a:r>
            <a:endParaRPr kumimoji="1" lang="ko-Kore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EDE840-871F-D831-0451-44AB8833EBAD}"/>
              </a:ext>
            </a:extLst>
          </p:cNvPr>
          <p:cNvSpPr txBox="1"/>
          <p:nvPr/>
        </p:nvSpPr>
        <p:spPr>
          <a:xfrm>
            <a:off x="13901056" y="589075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think</a:t>
            </a:r>
            <a:endParaRPr kumimoji="1" lang="ko-Kore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DF9985-B87C-343C-ECB6-1C02267E0C13}"/>
              </a:ext>
            </a:extLst>
          </p:cNvPr>
          <p:cNvSpPr txBox="1"/>
          <p:nvPr/>
        </p:nvSpPr>
        <p:spPr>
          <a:xfrm>
            <a:off x="14441611" y="600928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salty</a:t>
            </a:r>
            <a:endParaRPr kumimoji="1" lang="ko-Kore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4765C9-4669-2CB5-F7E6-EE0D748258B6}"/>
              </a:ext>
            </a:extLst>
          </p:cNvPr>
          <p:cNvSpPr txBox="1"/>
          <p:nvPr/>
        </p:nvSpPr>
        <p:spPr>
          <a:xfrm>
            <a:off x="12827671" y="830763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item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74430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(7-1050)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459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237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14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node(2~8)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 81, 3 -&gt; 3, 4 -&gt; 117, 5 -&gt; 20, 6 -&gt; 12, 7 -&gt; 0, 8 -&gt; 2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“Evaporation”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only happens in the summer 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is like nature’s disappearing water trick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is caused by snow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involves the disappearance of sunlight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A30AAF-2B55-2321-5D12-AB82244EC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914" y="3894331"/>
            <a:ext cx="7772400" cy="587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276BF-DE38-7AC5-C8C1-BB80AFF37408}"/>
              </a:ext>
            </a:extLst>
          </p:cNvPr>
          <p:cNvSpPr txBox="1"/>
          <p:nvPr/>
        </p:nvSpPr>
        <p:spPr>
          <a:xfrm>
            <a:off x="13868400" y="5207960"/>
            <a:ext cx="244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evaporation</a:t>
            </a:r>
            <a:endParaRPr kumimoji="1" lang="ko-Kore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2BC08-5686-E2C7-9118-37BD021DFEB8}"/>
              </a:ext>
            </a:extLst>
          </p:cNvPr>
          <p:cNvCxnSpPr>
            <a:cxnSpLocks/>
          </p:cNvCxnSpPr>
          <p:nvPr/>
        </p:nvCxnSpPr>
        <p:spPr>
          <a:xfrm>
            <a:off x="12496800" y="5703773"/>
            <a:ext cx="1962150" cy="28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A34F47-56D6-50DD-6C64-CF9655786D90}"/>
              </a:ext>
            </a:extLst>
          </p:cNvPr>
          <p:cNvSpPr txBox="1"/>
          <p:nvPr/>
        </p:nvSpPr>
        <p:spPr>
          <a:xfrm>
            <a:off x="14463641" y="581593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be_like</a:t>
            </a:r>
            <a:endParaRPr kumimoji="1" lang="ko-Kore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DF6FC0-7AEC-724E-AA01-81FC11C16CDE}"/>
              </a:ext>
            </a:extLst>
          </p:cNvPr>
          <p:cNvSpPr txBox="1"/>
          <p:nvPr/>
        </p:nvSpPr>
        <p:spPr>
          <a:xfrm>
            <a:off x="14173200" y="722281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disappear</a:t>
            </a:r>
            <a:endParaRPr kumimoji="1" lang="ko-Kore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01BCD1E-B694-411F-D2F8-16976A630018}"/>
              </a:ext>
            </a:extLst>
          </p:cNvPr>
          <p:cNvCxnSpPr>
            <a:cxnSpLocks/>
          </p:cNvCxnSpPr>
          <p:nvPr/>
        </p:nvCxnSpPr>
        <p:spPr>
          <a:xfrm>
            <a:off x="11515725" y="7082661"/>
            <a:ext cx="523875" cy="179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A15DCC-BCD5-FC84-D635-7E7E84194C89}"/>
              </a:ext>
            </a:extLst>
          </p:cNvPr>
          <p:cNvSpPr txBox="1"/>
          <p:nvPr/>
        </p:nvSpPr>
        <p:spPr>
          <a:xfrm>
            <a:off x="11305565" y="891475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disappearing</a:t>
            </a:r>
            <a:endParaRPr kumimoji="1" lang="ko-Kore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9C9A37-2441-DAB1-649C-2557916E4432}"/>
              </a:ext>
            </a:extLst>
          </p:cNvPr>
          <p:cNvSpPr txBox="1"/>
          <p:nvPr/>
        </p:nvSpPr>
        <p:spPr>
          <a:xfrm>
            <a:off x="13439165" y="754959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like</a:t>
            </a:r>
            <a:endParaRPr kumimoji="1" lang="ko-Kore-KR" altLang="en-US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31CD259-9395-DC82-EAA0-163D6422EF30}"/>
              </a:ext>
            </a:extLst>
          </p:cNvPr>
          <p:cNvCxnSpPr>
            <a:cxnSpLocks/>
          </p:cNvCxnSpPr>
          <p:nvPr/>
        </p:nvCxnSpPr>
        <p:spPr>
          <a:xfrm flipH="1">
            <a:off x="9965382" y="7628485"/>
            <a:ext cx="1158529" cy="1248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E261F9-AF28-AE70-EA1A-4AA51927C475}"/>
              </a:ext>
            </a:extLst>
          </p:cNvPr>
          <p:cNvSpPr txBox="1"/>
          <p:nvPr/>
        </p:nvSpPr>
        <p:spPr>
          <a:xfrm>
            <a:off x="9231347" y="891853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nature</a:t>
            </a:r>
            <a:endParaRPr kumimoji="1" lang="ko-Kore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219A59-5B00-8EF9-BC33-20210EEEAAFC}"/>
              </a:ext>
            </a:extLst>
          </p:cNvPr>
          <p:cNvSpPr txBox="1"/>
          <p:nvPr/>
        </p:nvSpPr>
        <p:spPr>
          <a:xfrm>
            <a:off x="14295741" y="631818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trick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0940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3916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(7-1050)-QAGNN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459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228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14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node(2~5)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 81, 3 -&gt; 3, 4 -&gt; 117, 5 -&gt; 20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“Evaporation”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only happens in the summer B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is like nature’s disappearing water trick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is caused by snow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involves the disappearance of sunlight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B26D90-3A7D-143C-86F0-8B882EA69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3530451"/>
            <a:ext cx="8458200" cy="63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04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(9-32)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winter solstice is on December 21</a:t>
            </a:r>
            <a:r>
              <a:rPr kumimoji="1" lang="en-US" altLang="ko-Kore-KR" sz="2400" b="1" baseline="30000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st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in the”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counties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north of equator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states 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southern hemisphere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3C8859-9226-8F00-C08D-6A4286F7E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3829834"/>
            <a:ext cx="7789559" cy="58837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6F0165-04FE-3813-F7FD-FBDF153F3138}"/>
              </a:ext>
            </a:extLst>
          </p:cNvPr>
          <p:cNvSpPr/>
          <p:nvPr/>
        </p:nvSpPr>
        <p:spPr>
          <a:xfrm>
            <a:off x="609600" y="48709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12, 2 -&gt; 3, 3 -&gt; 4, 4 -&gt; 2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node(5,6)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5 -&gt; 2, 6 -&gt; 3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77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78582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(9-32)-QAGNN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winter solstice is on December 21</a:t>
            </a:r>
            <a:r>
              <a:rPr kumimoji="1" lang="en-US" altLang="ko-Kore-KR" sz="2400" b="1" baseline="30000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st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in the”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counties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north of equator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states 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southern hemisphere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CCAAC8-CF1C-8454-E531-01F575980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3577303"/>
            <a:ext cx="8140700" cy="61489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02EDDC-39E7-337E-EB3A-24C2857507EA}"/>
              </a:ext>
            </a:extLst>
          </p:cNvPr>
          <p:cNvSpPr/>
          <p:nvPr/>
        </p:nvSpPr>
        <p:spPr>
          <a:xfrm>
            <a:off x="609524" y="4610100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9, 2 -&gt; 3, 3 -&gt; 5, 4 -&gt; 3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node(5,6)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5 -&gt; 2, 6 -&gt; 3, 7 -&gt; 5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344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(636)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223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</a:t>
            </a:r>
            <a:r>
              <a:rPr kumimoji="1" lang="en-US" altLang="ko-KR" b="1" dirty="0">
                <a:solidFill>
                  <a:schemeClr val="tx1"/>
                </a:solidFill>
              </a:rPr>
              <a:t>9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62, 2 -&gt; 1, 3 -&gt; 12, 4 -&gt; 29,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16,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</a:t>
            </a:r>
            <a:r>
              <a:rPr kumimoji="1" lang="en-US" altLang="ko-KR" b="1" dirty="0">
                <a:solidFill>
                  <a:schemeClr val="tx1"/>
                </a:solidFill>
              </a:rPr>
              <a:t>10</a:t>
            </a:r>
            <a:r>
              <a:rPr kumimoji="1" lang="en-US" altLang="ko-Kore-KR" b="1" dirty="0">
                <a:solidFill>
                  <a:schemeClr val="tx1"/>
                </a:solidFill>
              </a:rPr>
              <a:t>,</a:t>
            </a:r>
            <a:r>
              <a:rPr kumimoji="1" lang="en-US" altLang="ko-KR" b="1" dirty="0">
                <a:solidFill>
                  <a:schemeClr val="tx1"/>
                </a:solidFill>
              </a:rPr>
              <a:t>11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10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“Members of rock bands often perform with”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flutes 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sandals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earplugs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D. gloves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920556-3513-B678-640F-C3EDC5546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3861254"/>
            <a:ext cx="7772400" cy="587640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8707A21-A59E-39D9-F41B-B18974A8E6AF}"/>
              </a:ext>
            </a:extLst>
          </p:cNvPr>
          <p:cNvCxnSpPr>
            <a:cxnSpLocks/>
          </p:cNvCxnSpPr>
          <p:nvPr/>
        </p:nvCxnSpPr>
        <p:spPr>
          <a:xfrm>
            <a:off x="12954000" y="7324674"/>
            <a:ext cx="1249536" cy="1384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2DD21D-B3F1-B389-6275-DCD41761C914}"/>
              </a:ext>
            </a:extLst>
          </p:cNvPr>
          <p:cNvSpPr txBox="1"/>
          <p:nvPr/>
        </p:nvSpPr>
        <p:spPr>
          <a:xfrm>
            <a:off x="13868400" y="871346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band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B5462-BBE7-C500-99DA-FB40410DD7D8}"/>
              </a:ext>
            </a:extLst>
          </p:cNvPr>
          <p:cNvSpPr txBox="1"/>
          <p:nvPr/>
        </p:nvSpPr>
        <p:spPr>
          <a:xfrm>
            <a:off x="14935200" y="503769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bands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064AC-6C92-89EA-8D94-21C238ED510D}"/>
              </a:ext>
            </a:extLst>
          </p:cNvPr>
          <p:cNvSpPr txBox="1"/>
          <p:nvPr/>
        </p:nvSpPr>
        <p:spPr>
          <a:xfrm>
            <a:off x="11485930" y="852879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member</a:t>
            </a:r>
            <a:endParaRPr kumimoji="1" lang="ko-Kore-KR" altLang="en-US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AB3F370-3DE8-9B0D-3ED0-09F4A34938C4}"/>
              </a:ext>
            </a:extLst>
          </p:cNvPr>
          <p:cNvCxnSpPr>
            <a:cxnSpLocks/>
          </p:cNvCxnSpPr>
          <p:nvPr/>
        </p:nvCxnSpPr>
        <p:spPr>
          <a:xfrm flipH="1" flipV="1">
            <a:off x="9575800" y="5492281"/>
            <a:ext cx="2514600" cy="443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4618C6F-8416-E376-004A-EA1C1C697235}"/>
              </a:ext>
            </a:extLst>
          </p:cNvPr>
          <p:cNvSpPr txBox="1"/>
          <p:nvPr/>
        </p:nvSpPr>
        <p:spPr>
          <a:xfrm>
            <a:off x="8534400" y="530761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members</a:t>
            </a:r>
            <a:endParaRPr kumimoji="1" lang="ko-Kore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432FB2-D59A-D0ED-F483-AE330D878DB0}"/>
              </a:ext>
            </a:extLst>
          </p:cNvPr>
          <p:cNvCxnSpPr>
            <a:cxnSpLocks/>
          </p:cNvCxnSpPr>
          <p:nvPr/>
        </p:nvCxnSpPr>
        <p:spPr>
          <a:xfrm>
            <a:off x="14028467" y="7067982"/>
            <a:ext cx="1308003" cy="252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59FD91-6D1B-CA6E-1773-E092404817A2}"/>
              </a:ext>
            </a:extLst>
          </p:cNvPr>
          <p:cNvSpPr txBox="1"/>
          <p:nvPr/>
        </p:nvSpPr>
        <p:spPr>
          <a:xfrm>
            <a:off x="15433162" y="719413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often</a:t>
            </a:r>
            <a:endParaRPr kumimoji="1" lang="ko-Kore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CC5FB0D-F8B4-9206-F7B8-1B714A50506B}"/>
              </a:ext>
            </a:extLst>
          </p:cNvPr>
          <p:cNvCxnSpPr>
            <a:cxnSpLocks/>
          </p:cNvCxnSpPr>
          <p:nvPr/>
        </p:nvCxnSpPr>
        <p:spPr>
          <a:xfrm flipH="1">
            <a:off x="9871734" y="7587072"/>
            <a:ext cx="1614196" cy="44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F2F9E9-B145-A2E4-B50C-D727379B141F}"/>
              </a:ext>
            </a:extLst>
          </p:cNvPr>
          <p:cNvSpPr txBox="1"/>
          <p:nvPr/>
        </p:nvSpPr>
        <p:spPr>
          <a:xfrm>
            <a:off x="9248165" y="795192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perform</a:t>
            </a:r>
            <a:endParaRPr kumimoji="1" lang="ko-Kore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EA4BA-78A6-3194-6739-945FCF24D859}"/>
              </a:ext>
            </a:extLst>
          </p:cNvPr>
          <p:cNvSpPr txBox="1"/>
          <p:nvPr/>
        </p:nvSpPr>
        <p:spPr>
          <a:xfrm>
            <a:off x="13338834" y="571382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rock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C11DC-0BEB-1827-2ED4-E9C532DE6B97}"/>
              </a:ext>
            </a:extLst>
          </p:cNvPr>
          <p:cNvSpPr txBox="1"/>
          <p:nvPr/>
        </p:nvSpPr>
        <p:spPr>
          <a:xfrm>
            <a:off x="9391699" y="666413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rock_band</a:t>
            </a:r>
            <a:endParaRPr kumimoji="1" lang="ko-Kore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293813-959A-523E-52D7-050DB9FC7D3A}"/>
              </a:ext>
            </a:extLst>
          </p:cNvPr>
          <p:cNvSpPr txBox="1"/>
          <p:nvPr/>
        </p:nvSpPr>
        <p:spPr>
          <a:xfrm>
            <a:off x="15371189" y="634604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rock_bands</a:t>
            </a:r>
            <a:endParaRPr kumimoji="1" lang="ko-Kore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E0166F-735E-F37B-80C4-00981D650100}"/>
              </a:ext>
            </a:extLst>
          </p:cNvPr>
          <p:cNvSpPr txBox="1"/>
          <p:nvPr/>
        </p:nvSpPr>
        <p:spPr>
          <a:xfrm>
            <a:off x="14295741" y="594012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earplug</a:t>
            </a:r>
            <a:endParaRPr kumimoji="1" lang="ko-Kore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935DB3-176D-8A0E-658E-6337D973AE44}"/>
              </a:ext>
            </a:extLst>
          </p:cNvPr>
          <p:cNvSpPr txBox="1"/>
          <p:nvPr/>
        </p:nvSpPr>
        <p:spPr>
          <a:xfrm>
            <a:off x="14072869" y="490843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earplugs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1279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(636)-QAGNN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220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</a:t>
            </a:r>
            <a:r>
              <a:rPr kumimoji="1" lang="en-US" altLang="ko-KR" b="1" dirty="0">
                <a:solidFill>
                  <a:schemeClr val="tx1"/>
                </a:solidFill>
              </a:rPr>
              <a:t>9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61, 2 -&gt; 1, 3 -&gt; 11, 4 -&gt; 33,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15,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</a:t>
            </a:r>
            <a:r>
              <a:rPr kumimoji="1" lang="en-US" altLang="ko-KR" b="1" dirty="0">
                <a:solidFill>
                  <a:schemeClr val="tx1"/>
                </a:solidFill>
              </a:rPr>
              <a:t>10</a:t>
            </a:r>
            <a:r>
              <a:rPr kumimoji="1" lang="en-US" altLang="ko-Kore-KR" b="1" dirty="0">
                <a:solidFill>
                  <a:schemeClr val="tx1"/>
                </a:solidFill>
              </a:rPr>
              <a:t>,</a:t>
            </a:r>
            <a:r>
              <a:rPr kumimoji="1" lang="en-US" altLang="ko-KR" b="1" dirty="0">
                <a:solidFill>
                  <a:schemeClr val="tx1"/>
                </a:solidFill>
              </a:rPr>
              <a:t>11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10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“Members of rock bands often perform with”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flutes 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sandals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earplugs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D. gloves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D9D56E-228F-2FCD-5D5F-23BED3FDF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000500"/>
            <a:ext cx="7772400" cy="587640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FE00013-8BF3-7B3C-BC60-124EC6577E0C}"/>
              </a:ext>
            </a:extLst>
          </p:cNvPr>
          <p:cNvCxnSpPr>
            <a:cxnSpLocks/>
          </p:cNvCxnSpPr>
          <p:nvPr/>
        </p:nvCxnSpPr>
        <p:spPr>
          <a:xfrm flipH="1" flipV="1">
            <a:off x="11353800" y="4275039"/>
            <a:ext cx="457200" cy="155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B50EDC-8A3A-A876-91EC-B6828B792BAE}"/>
              </a:ext>
            </a:extLst>
          </p:cNvPr>
          <p:cNvSpPr txBox="1"/>
          <p:nvPr/>
        </p:nvSpPr>
        <p:spPr>
          <a:xfrm>
            <a:off x="11076965" y="397850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band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FCFCA-71A7-FC25-855B-4AA48AA105BB}"/>
              </a:ext>
            </a:extLst>
          </p:cNvPr>
          <p:cNvSpPr txBox="1"/>
          <p:nvPr/>
        </p:nvSpPr>
        <p:spPr>
          <a:xfrm>
            <a:off x="9608895" y="943950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bands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2563D-C617-998A-1E05-F6CA1DE80606}"/>
              </a:ext>
            </a:extLst>
          </p:cNvPr>
          <p:cNvSpPr txBox="1"/>
          <p:nvPr/>
        </p:nvSpPr>
        <p:spPr>
          <a:xfrm>
            <a:off x="11734800" y="764754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member</a:t>
            </a:r>
            <a:endParaRPr kumimoji="1" lang="ko-Kore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C40C984-9F35-B91F-8B5D-088675F7A5AD}"/>
              </a:ext>
            </a:extLst>
          </p:cNvPr>
          <p:cNvCxnSpPr>
            <a:cxnSpLocks/>
          </p:cNvCxnSpPr>
          <p:nvPr/>
        </p:nvCxnSpPr>
        <p:spPr>
          <a:xfrm flipH="1" flipV="1">
            <a:off x="9608895" y="5448300"/>
            <a:ext cx="734035" cy="1445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63D807-F2C8-BCB6-6C52-5F91BA2E000C}"/>
              </a:ext>
            </a:extLst>
          </p:cNvPr>
          <p:cNvSpPr txBox="1"/>
          <p:nvPr/>
        </p:nvSpPr>
        <p:spPr>
          <a:xfrm>
            <a:off x="8762177" y="507896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members</a:t>
            </a:r>
            <a:endParaRPr kumimoji="1" lang="ko-Kore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D79BAB0-CBC6-64B8-8ED5-DE12A348793B}"/>
              </a:ext>
            </a:extLst>
          </p:cNvPr>
          <p:cNvCxnSpPr>
            <a:cxnSpLocks/>
          </p:cNvCxnSpPr>
          <p:nvPr/>
        </p:nvCxnSpPr>
        <p:spPr>
          <a:xfrm flipH="1" flipV="1">
            <a:off x="11859235" y="3839922"/>
            <a:ext cx="457200" cy="155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434A83-D922-B18C-6AD7-E6666A35B9D9}"/>
              </a:ext>
            </a:extLst>
          </p:cNvPr>
          <p:cNvSpPr txBox="1"/>
          <p:nvPr/>
        </p:nvSpPr>
        <p:spPr>
          <a:xfrm>
            <a:off x="11582400" y="354338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often</a:t>
            </a:r>
            <a:endParaRPr kumimoji="1" lang="ko-Kore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2CCFD-B939-9D97-B618-835366643B8D}"/>
              </a:ext>
            </a:extLst>
          </p:cNvPr>
          <p:cNvSpPr txBox="1"/>
          <p:nvPr/>
        </p:nvSpPr>
        <p:spPr>
          <a:xfrm>
            <a:off x="13561706" y="661216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perform</a:t>
            </a:r>
            <a:endParaRPr kumimoji="1" lang="ko-Kore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60D7E31-786B-3BC0-09B1-F18F50724FD1}"/>
              </a:ext>
            </a:extLst>
          </p:cNvPr>
          <p:cNvCxnSpPr>
            <a:cxnSpLocks/>
          </p:cNvCxnSpPr>
          <p:nvPr/>
        </p:nvCxnSpPr>
        <p:spPr>
          <a:xfrm flipH="1" flipV="1">
            <a:off x="10761083" y="4110834"/>
            <a:ext cx="457200" cy="155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B7720B-1314-40A7-E751-DDBCD0260A44}"/>
              </a:ext>
            </a:extLst>
          </p:cNvPr>
          <p:cNvSpPr txBox="1"/>
          <p:nvPr/>
        </p:nvSpPr>
        <p:spPr>
          <a:xfrm>
            <a:off x="10484248" y="381429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rock</a:t>
            </a:r>
            <a:endParaRPr kumimoji="1" lang="ko-Kore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543AE6-3E8A-3E24-85CF-979DE1D19F12}"/>
              </a:ext>
            </a:extLst>
          </p:cNvPr>
          <p:cNvSpPr txBox="1"/>
          <p:nvPr/>
        </p:nvSpPr>
        <p:spPr>
          <a:xfrm>
            <a:off x="14886965" y="564098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rock_band</a:t>
            </a:r>
            <a:endParaRPr kumimoji="1" lang="ko-Kore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BCBF5-232B-BA52-EAD4-2B0C608DC955}"/>
              </a:ext>
            </a:extLst>
          </p:cNvPr>
          <p:cNvSpPr txBox="1"/>
          <p:nvPr/>
        </p:nvSpPr>
        <p:spPr>
          <a:xfrm>
            <a:off x="13780372" y="605233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rock_bands</a:t>
            </a:r>
            <a:endParaRPr kumimoji="1" lang="ko-Kore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4DC171-7539-6792-CE13-049F57AA77DF}"/>
              </a:ext>
            </a:extLst>
          </p:cNvPr>
          <p:cNvSpPr txBox="1"/>
          <p:nvPr/>
        </p:nvSpPr>
        <p:spPr>
          <a:xfrm>
            <a:off x="12864824" y="710014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sandal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6B13B-093D-6C1F-68A5-5B4DBC721BC1}"/>
              </a:ext>
            </a:extLst>
          </p:cNvPr>
          <p:cNvSpPr txBox="1"/>
          <p:nvPr/>
        </p:nvSpPr>
        <p:spPr>
          <a:xfrm>
            <a:off x="12864824" y="816270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sandals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97188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(745)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84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25, 2 -&gt; 15, 3 -&gt; 9, 4 -&gt;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13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“Wax can be used similarly to”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wood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rubber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water 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metal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6EA789-68EE-9464-210A-F4F48927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4152035"/>
            <a:ext cx="7759700" cy="58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88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(745)-QAGNN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84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25, 2 -&gt; 15, 3 -&gt; 9, 4 -&gt;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13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“Wax can be used similarly to”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flutes 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sandals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earplugs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D. gloves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1577C-C718-7458-F3A8-8AC5E03DC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05" y="3924300"/>
            <a:ext cx="7664495" cy="578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48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(7-511)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584124" y="2159181"/>
            <a:ext cx="10028865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616036" y="2246329"/>
            <a:ext cx="968164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“It is easier for human’s to survive in”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cave</a:t>
            </a:r>
            <a:r>
              <a:rPr kumimoji="1" lang="en-US" altLang="ko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the ocean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town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alone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node(1,2,3,4)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0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74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288F7E-58FE-BB96-E54C-82E2D7B1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742185"/>
            <a:ext cx="7772400" cy="5876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7F740-22AB-D527-382F-C013082FFE14}"/>
              </a:ext>
            </a:extLst>
          </p:cNvPr>
          <p:cNvSpPr txBox="1"/>
          <p:nvPr/>
        </p:nvSpPr>
        <p:spPr>
          <a:xfrm>
            <a:off x="13876641" y="79629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easier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E8FB1-49F2-0CAC-A976-8DB756CD9B39}"/>
              </a:ext>
            </a:extLst>
          </p:cNvPr>
          <p:cNvSpPr txBox="1"/>
          <p:nvPr/>
        </p:nvSpPr>
        <p:spPr>
          <a:xfrm>
            <a:off x="12344400" y="350559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town</a:t>
            </a:r>
            <a:endParaRPr kumimoji="1" lang="ko-Kore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2CE97-C591-CA75-D48F-5BCE6900DAB0}"/>
              </a:ext>
            </a:extLst>
          </p:cNvPr>
          <p:cNvCxnSpPr>
            <a:cxnSpLocks/>
          </p:cNvCxnSpPr>
          <p:nvPr/>
        </p:nvCxnSpPr>
        <p:spPr>
          <a:xfrm flipV="1">
            <a:off x="12704938" y="3924300"/>
            <a:ext cx="0" cy="15562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54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(9-638)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84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5, 2 -&gt; 25, 3 -&gt; 4, 4 -&gt; 1, 5 -&gt; 9, 6 -&gt; 3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moth leaving it’s cocoon is the </a:t>
            </a:r>
            <a:r>
              <a:rPr kumimoji="1" lang="en-US" altLang="ko-Kore-KR" sz="2400" b="1" dirty="0" err="1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funal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step in a”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life cycle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transformation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recycling process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chemical reaction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19C05B-109F-8A00-2152-6F6E129C4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914" y="4152035"/>
            <a:ext cx="6540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85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540758"/>
            <a:ext cx="83154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(9-638)-QAGNN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131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4, 2 -&gt; 21, 3 -&gt; 5, 4 -&gt; 1, 5 -&gt; 11, 6 -&gt; 3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node(7,8)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7 -&gt; 16, 8 -&gt; 2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moth leaving it’s cocoon is the </a:t>
            </a:r>
            <a:r>
              <a:rPr kumimoji="1" lang="en-US" altLang="ko-Kore-KR" sz="2400" b="1" dirty="0" err="1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funal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step in a”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life cycle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transformation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recycling process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chemical reaction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1F9B8E-AEE2-98BB-D3B0-CFFF51F68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3556050"/>
            <a:ext cx="8001000" cy="60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0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(9-105)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264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174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node(1~8)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7, 2 -&gt; 51, 3 -&gt; 42, 4 -&gt; 18, 5 -&gt; 0, 6 -&gt; 1, 7 -&gt; 1, 8 -&gt; 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node(9,10)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9 -&gt; 0, 10 -&gt; 71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“if you put wine from a jug into a thin bottle, how come it conforms?”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it exhibits absolute rigidity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it is a solid mass C. all of these 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it is a variable substance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7365D-C2EF-9ED7-2E95-B47FD0BDE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3637030"/>
            <a:ext cx="7772400" cy="5876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E7FA6F-C78D-C216-0D9E-0797D208E3FF}"/>
              </a:ext>
            </a:extLst>
          </p:cNvPr>
          <p:cNvSpPr txBox="1"/>
          <p:nvPr/>
        </p:nvSpPr>
        <p:spPr>
          <a:xfrm>
            <a:off x="13030200" y="90297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bottle</a:t>
            </a:r>
            <a:endParaRPr kumimoji="1" lang="ko-Kore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ACE96C-91DF-76E8-378C-3C17173DAAB4}"/>
              </a:ext>
            </a:extLst>
          </p:cNvPr>
          <p:cNvCxnSpPr>
            <a:cxnSpLocks/>
          </p:cNvCxnSpPr>
          <p:nvPr/>
        </p:nvCxnSpPr>
        <p:spPr>
          <a:xfrm flipV="1">
            <a:off x="12252935" y="4778425"/>
            <a:ext cx="985533" cy="12770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AB4823-E891-66CB-7345-63751D1E53D3}"/>
              </a:ext>
            </a:extLst>
          </p:cNvPr>
          <p:cNvSpPr txBox="1"/>
          <p:nvPr/>
        </p:nvSpPr>
        <p:spPr>
          <a:xfrm>
            <a:off x="12951498" y="440909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come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BC34E0-AA5F-6B15-8601-EE166E24780B}"/>
              </a:ext>
            </a:extLst>
          </p:cNvPr>
          <p:cNvCxnSpPr>
            <a:cxnSpLocks/>
          </p:cNvCxnSpPr>
          <p:nvPr/>
        </p:nvCxnSpPr>
        <p:spPr>
          <a:xfrm flipV="1">
            <a:off x="11963400" y="4712832"/>
            <a:ext cx="213335" cy="12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C367B6-03D4-1D2F-F2E4-348BB0341B3B}"/>
              </a:ext>
            </a:extLst>
          </p:cNvPr>
          <p:cNvSpPr txBox="1"/>
          <p:nvPr/>
        </p:nvSpPr>
        <p:spPr>
          <a:xfrm>
            <a:off x="11770398" y="42949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conform</a:t>
            </a:r>
            <a:endParaRPr kumimoji="1" lang="ko-Kore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870B7B8-21D9-86DE-ABB2-3E9ACE2F939B}"/>
              </a:ext>
            </a:extLst>
          </p:cNvPr>
          <p:cNvCxnSpPr>
            <a:cxnSpLocks/>
          </p:cNvCxnSpPr>
          <p:nvPr/>
        </p:nvCxnSpPr>
        <p:spPr>
          <a:xfrm flipH="1">
            <a:off x="10210800" y="7542584"/>
            <a:ext cx="22885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C07FC9-C12F-48F4-D7AA-9EF5B2BC6702}"/>
              </a:ext>
            </a:extLst>
          </p:cNvPr>
          <p:cNvSpPr txBox="1"/>
          <p:nvPr/>
        </p:nvSpPr>
        <p:spPr>
          <a:xfrm>
            <a:off x="9144000" y="735791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conforms</a:t>
            </a:r>
            <a:endParaRPr kumimoji="1" lang="ko-Kore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FE0C3D-6812-FBDF-9E15-768D9B8BCBA6}"/>
              </a:ext>
            </a:extLst>
          </p:cNvPr>
          <p:cNvSpPr txBox="1"/>
          <p:nvPr/>
        </p:nvSpPr>
        <p:spPr>
          <a:xfrm>
            <a:off x="14782800" y="656526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put</a:t>
            </a:r>
            <a:endParaRPr kumimoji="1" lang="ko-Kore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88DDF0-F5F6-8A30-6C80-EEAA9E481B4B}"/>
              </a:ext>
            </a:extLst>
          </p:cNvPr>
          <p:cNvSpPr txBox="1"/>
          <p:nvPr/>
        </p:nvSpPr>
        <p:spPr>
          <a:xfrm>
            <a:off x="13577677" y="536582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thin</a:t>
            </a:r>
            <a:endParaRPr kumimoji="1" lang="ko-Kore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0A1B87-5018-C991-5BDC-9C85C83C9934}"/>
              </a:ext>
            </a:extLst>
          </p:cNvPr>
          <p:cNvSpPr txBox="1"/>
          <p:nvPr/>
        </p:nvSpPr>
        <p:spPr>
          <a:xfrm>
            <a:off x="14815270" y="605547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wine</a:t>
            </a:r>
            <a:endParaRPr kumimoji="1" lang="ko-Kore-KR" altLang="en-US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ADE44C4-12C0-8E9D-58FD-B6B3CA0C9D98}"/>
              </a:ext>
            </a:extLst>
          </p:cNvPr>
          <p:cNvCxnSpPr>
            <a:cxnSpLocks/>
          </p:cNvCxnSpPr>
          <p:nvPr/>
        </p:nvCxnSpPr>
        <p:spPr>
          <a:xfrm>
            <a:off x="9601200" y="5599886"/>
            <a:ext cx="0" cy="1150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BB9100A-9617-3ED6-0EA8-EFE7FB6A6723}"/>
              </a:ext>
            </a:extLst>
          </p:cNvPr>
          <p:cNvSpPr txBox="1"/>
          <p:nvPr/>
        </p:nvSpPr>
        <p:spPr>
          <a:xfrm>
            <a:off x="9230670" y="673635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variable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12862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540758"/>
            <a:ext cx="77820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(9-105)-QAGNN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221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146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node(1~8)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12, 2 -&gt; 55, 3 -&gt; 50, 4 -&gt; 23, 5 -&gt; 3, 6 -&gt; 1, 7 -&gt; 28, 8 -&gt; 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node(9~12)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9 -&gt; 2, 10 -&gt; 2, 11 -&gt; 1, 12 -&gt; 1</a:t>
            </a:r>
          </a:p>
          <a:p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“if you put wine from a jug into a thin bottle, how come it conforms?”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it exhibits absolute rigidity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it is a solid mass C. all of these 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it is a variable substance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D71D05-898A-D093-9CA0-54B02A9A8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3961476"/>
            <a:ext cx="7924800" cy="5991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8A99B-2D3A-FDCF-22AF-84BB1FF2CE8A}"/>
              </a:ext>
            </a:extLst>
          </p:cNvPr>
          <p:cNvSpPr txBox="1"/>
          <p:nvPr/>
        </p:nvSpPr>
        <p:spPr>
          <a:xfrm>
            <a:off x="9228441" y="943950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bottle</a:t>
            </a:r>
            <a:endParaRPr kumimoji="1" lang="ko-Kore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4C54136-0556-DE4F-93CB-E660DE23DE0C}"/>
              </a:ext>
            </a:extLst>
          </p:cNvPr>
          <p:cNvCxnSpPr>
            <a:cxnSpLocks/>
          </p:cNvCxnSpPr>
          <p:nvPr/>
        </p:nvCxnSpPr>
        <p:spPr>
          <a:xfrm flipH="1" flipV="1">
            <a:off x="9599949" y="4366952"/>
            <a:ext cx="1372851" cy="1479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154A8B-19A8-4A11-1A9F-89D07A2D66F4}"/>
              </a:ext>
            </a:extLst>
          </p:cNvPr>
          <p:cNvSpPr txBox="1"/>
          <p:nvPr/>
        </p:nvSpPr>
        <p:spPr>
          <a:xfrm>
            <a:off x="8938914" y="403801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come</a:t>
            </a:r>
            <a:endParaRPr kumimoji="1" lang="ko-Kore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96E41D-83D4-656F-4B3C-E94F11ED7D1A}"/>
              </a:ext>
            </a:extLst>
          </p:cNvPr>
          <p:cNvCxnSpPr>
            <a:cxnSpLocks/>
          </p:cNvCxnSpPr>
          <p:nvPr/>
        </p:nvCxnSpPr>
        <p:spPr>
          <a:xfrm flipV="1">
            <a:off x="10683265" y="4503844"/>
            <a:ext cx="213335" cy="12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DAA738-216C-4BF0-30FE-58BA7E818CE4}"/>
              </a:ext>
            </a:extLst>
          </p:cNvPr>
          <p:cNvSpPr txBox="1"/>
          <p:nvPr/>
        </p:nvSpPr>
        <p:spPr>
          <a:xfrm>
            <a:off x="10490263" y="408591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conform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047CC-AD91-4908-D0D3-AE037A022172}"/>
              </a:ext>
            </a:extLst>
          </p:cNvPr>
          <p:cNvSpPr txBox="1"/>
          <p:nvPr/>
        </p:nvSpPr>
        <p:spPr>
          <a:xfrm>
            <a:off x="10696511" y="745832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conforms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66B502-58C3-2C88-9433-8C08B555C502}"/>
              </a:ext>
            </a:extLst>
          </p:cNvPr>
          <p:cNvSpPr txBox="1"/>
          <p:nvPr/>
        </p:nvSpPr>
        <p:spPr>
          <a:xfrm>
            <a:off x="13561706" y="778955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jug</a:t>
            </a:r>
            <a:endParaRPr kumimoji="1" lang="ko-Kore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34C7C1-E038-58D8-F9FE-27D6E893A9E0}"/>
              </a:ext>
            </a:extLst>
          </p:cNvPr>
          <p:cNvSpPr txBox="1"/>
          <p:nvPr/>
        </p:nvSpPr>
        <p:spPr>
          <a:xfrm>
            <a:off x="12894282" y="815647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put</a:t>
            </a:r>
            <a:endParaRPr kumimoji="1" lang="ko-Kore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9E7E69-1653-B200-8D4C-C5C81A106DD8}"/>
              </a:ext>
            </a:extLst>
          </p:cNvPr>
          <p:cNvSpPr txBox="1"/>
          <p:nvPr/>
        </p:nvSpPr>
        <p:spPr>
          <a:xfrm>
            <a:off x="13106400" y="581067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thin</a:t>
            </a:r>
            <a:endParaRPr kumimoji="1" lang="ko-Kore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7123AD-09AA-C47B-5C41-49AC7B9705F1}"/>
              </a:ext>
            </a:extLst>
          </p:cNvPr>
          <p:cNvSpPr txBox="1"/>
          <p:nvPr/>
        </p:nvSpPr>
        <p:spPr>
          <a:xfrm>
            <a:off x="13628317" y="737868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wine</a:t>
            </a:r>
            <a:endParaRPr kumimoji="1" lang="ko-Kore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62EB6F-CAD4-33FE-A9A1-3DDDDD2FC34C}"/>
              </a:ext>
            </a:extLst>
          </p:cNvPr>
          <p:cNvSpPr txBox="1"/>
          <p:nvPr/>
        </p:nvSpPr>
        <p:spPr>
          <a:xfrm>
            <a:off x="13628317" y="413903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absolute</a:t>
            </a:r>
            <a:endParaRPr kumimoji="1" lang="ko-Kore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8F2B00-E488-0CF3-994B-E0754AB67757}"/>
              </a:ext>
            </a:extLst>
          </p:cNvPr>
          <p:cNvCxnSpPr>
            <a:cxnSpLocks/>
          </p:cNvCxnSpPr>
          <p:nvPr/>
        </p:nvCxnSpPr>
        <p:spPr>
          <a:xfrm flipV="1">
            <a:off x="11776748" y="4407349"/>
            <a:ext cx="1634452" cy="567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C03FD8-61EF-E6BB-3BF5-BF9C3F07D53F}"/>
              </a:ext>
            </a:extLst>
          </p:cNvPr>
          <p:cNvSpPr txBox="1"/>
          <p:nvPr/>
        </p:nvSpPr>
        <p:spPr>
          <a:xfrm>
            <a:off x="12639048" y="392177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exhibit</a:t>
            </a:r>
            <a:endParaRPr kumimoji="1" lang="ko-Kore-KR" altLang="en-US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1C12B9D-5C50-5E3A-6C2B-96739C5D2BE6}"/>
              </a:ext>
            </a:extLst>
          </p:cNvPr>
          <p:cNvCxnSpPr>
            <a:cxnSpLocks/>
          </p:cNvCxnSpPr>
          <p:nvPr/>
        </p:nvCxnSpPr>
        <p:spPr>
          <a:xfrm flipV="1">
            <a:off x="11483397" y="4278536"/>
            <a:ext cx="1634452" cy="567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9FA804-AE9F-D0C2-14D0-5EAAC2F86B2B}"/>
              </a:ext>
            </a:extLst>
          </p:cNvPr>
          <p:cNvSpPr txBox="1"/>
          <p:nvPr/>
        </p:nvSpPr>
        <p:spPr>
          <a:xfrm>
            <a:off x="12108804" y="652432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exhibits</a:t>
            </a:r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BF0546-C99E-B7A4-C060-373C2F0CDEAB}"/>
              </a:ext>
            </a:extLst>
          </p:cNvPr>
          <p:cNvSpPr txBox="1"/>
          <p:nvPr/>
        </p:nvSpPr>
        <p:spPr>
          <a:xfrm>
            <a:off x="13793991" y="476012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rigidity</a:t>
            </a:r>
            <a:endParaRPr kumimoji="1" lang="ko-Kore-KR" altLang="en-US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67B7ADD-A2F0-F972-0A77-AA2269B0CCA0}"/>
              </a:ext>
            </a:extLst>
          </p:cNvPr>
          <p:cNvCxnSpPr>
            <a:cxnSpLocks/>
          </p:cNvCxnSpPr>
          <p:nvPr/>
        </p:nvCxnSpPr>
        <p:spPr>
          <a:xfrm flipV="1">
            <a:off x="11942422" y="5028443"/>
            <a:ext cx="1634452" cy="567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92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(8-367)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166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node(1~8)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1, 2 -&gt; 3, 3 -&gt; 17, 4 -&gt; 1, 5 -&gt; 15, 6 -&gt; 1, 7 -&gt; 40, 8 -&gt; 3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node(9~13)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9 -&gt; 6, 10 -&gt; 2, 11 -&gt; 0, 12 -&gt; 0, 13 -&gt; 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“Building new areas to dispose of refuse may lead to”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community concerns over environmental impact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better air and soil quality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higher value on land parcels D. improvement in water supply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7F2EA7-FD40-0EB4-30D9-9A4FF3899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3695700"/>
            <a:ext cx="8439718" cy="637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335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74772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(8-367)-QAGNN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166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node(1~8)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1, 2 -&gt; 3, 3 -&gt; 17, 4 -&gt; 1, 5 -&gt; 15, 6 -&gt; 1, 7 -&gt; 40, 8 -&gt; 3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node(9~13)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9 -&gt; 6, 10 -&gt; 2, 11 -&gt; 0, 12 -&gt; 0, 13 -&gt; 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“Building new areas to dispose of refuse may lead to”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community concerns over environmental impact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better air and soil quality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higher value on land parcels D. improvement in water supply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636BC4-C90F-CEA5-9B91-F91AFFF75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751" y="3681986"/>
            <a:ext cx="7786049" cy="58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821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(9-776)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0, 2 -&gt; 2, 3 -&gt; 1, 4 -&gt;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node(5~7)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5 -&gt; 4, 6 -&gt; 4, 7 -&gt; 4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“Which of these saws will last longer?”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iron saw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 err="1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aluminium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saw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plastic saw D. wooden saw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25E496-3A01-6246-592E-3BF4A8ACC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818237"/>
            <a:ext cx="7924800" cy="598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2392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(9-776)-QAGNN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0, 2 -&gt; 2, 3 -&gt; 1, 4 -&gt;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node(5~7)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5 -&gt; 0, 6 -&gt; 2, 7 -&gt; 0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“Which of these saws will last longer?”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iron saw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 err="1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aluminium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saw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plastic saw D. wooden saw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44EE67-678B-84FF-CFAA-232C597A9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833" y="3924300"/>
            <a:ext cx="7790581" cy="58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45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(1823)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0, 2 -&gt; 2, 3 -&gt; 0, 4 -&gt; 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node(5,6)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5 -&gt; 7, 6 -&gt; 0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“Cellular respiration’s trash is”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a bug’s treasure B. a cow’s treasure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plant’s treasure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everyone’s trash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11A802-B6E3-F99B-0FD7-78C64BE9E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4040382"/>
            <a:ext cx="7305520" cy="5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6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1630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(1823)-QAGNN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0, 2 -&gt; 1, 3 -&gt;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node(4,5)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4 -&gt; 1, 5 -&gt; 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0DF1D0-05EB-8CCE-2689-A45423250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000500"/>
            <a:ext cx="7378700" cy="5573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C807C-1071-51FB-49E4-3F494329AD3A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“Cellular respiration’s trash is”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a bug’s treasure B. a cow’s treasure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plant’s treasure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everyone’s trash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11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7152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(7-511)-QAGNN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584124" y="2159181"/>
            <a:ext cx="10028865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616036" y="2246329"/>
            <a:ext cx="968164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“It is easier for human’s to survive in”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cave</a:t>
            </a:r>
            <a:r>
              <a:rPr kumimoji="1" lang="en-US" altLang="ko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the ocean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town</a:t>
            </a:r>
            <a:r>
              <a:rPr kumimoji="1" lang="en-US" altLang="ko-Kore-KR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alone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node(1,2,3,4)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10,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0, 4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0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338646-BAED-70EF-BF75-DF9525F0D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074" y="3642647"/>
            <a:ext cx="7510256" cy="56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8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(7-262)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43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8, 2 -&gt; 6, 3 -&gt; 3, 4 -&gt; 17, 5 -&gt;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warm-weather organism can be found in”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Sahara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mountains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the ocean D. the sewers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B2D419-23A9-0DCC-1DC2-0CFEF6405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000" y="3637030"/>
            <a:ext cx="8170900" cy="61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771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7450926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(7-262)-QAGNN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51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7, 2 -&gt; 6, 3 -&gt; 2, 4 -&gt; 16, 5 -&gt; 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node(6,7)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6 -&gt; 7, 7 -&gt; 8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warm-weather organism can be found in”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Sahara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the mountains C. the ocean 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sewers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541858-0E56-2B81-5DFD-547119939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926" y="3662430"/>
            <a:ext cx="8011186" cy="605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12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(597)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42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3, 2 -&gt;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node(3~7)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3 -&gt; 5, 4 -&gt; 5, 5 -&gt; 10, 6 -&gt; 1, 7 -&gt; 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heart is an example of”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a part of the nervous system B. an organ that filters toxins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self-healing protector from germs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something protected by the skeletal system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14401E-A4ED-A827-8E3B-77CEF6E70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637030"/>
            <a:ext cx="8610600" cy="65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15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(597)-QAGNN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42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3, 2 -&gt;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node(3~7)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3 -&gt; 5, 4 -&gt; 5, 5 -&gt; 10, 6 -&gt; 1, 7 -&gt; 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“The heart is an example of”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a part of the nervous system B. an organ that filters toxins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self-healing protector from germs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something protected by the skeletal system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A0823-B856-5FBD-A6C1-8D6CE0DCC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3689876"/>
            <a:ext cx="8382000" cy="633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76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(676)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263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178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node(1,2,3)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91, 2 -&gt; 18, 3 -&gt;43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node(4~7)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4 -&gt; 0, 5 -&gt; 20, 6 -&gt; 2, 7 -&gt; 22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“Animals have more fat”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in the ocean B. in human homes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 landfills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 polar areas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14401E-A4ED-A827-8E3B-77CEF6E70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637030"/>
            <a:ext cx="8610600" cy="65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885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(676)-QAGNN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214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149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node(1,2,3)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82, 2 -&gt; 19, 3 -&gt;51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node(4,5)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4 -&gt; 3, 5 -&gt; 4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“Animals have more fat”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in the ocean B. in human homes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 landfills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in polar areas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6A90DC-BEC1-9250-869F-DC3D1FE11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3555010"/>
            <a:ext cx="8153400" cy="61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794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(7-1053)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146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23, 2 -&gt; 8, 3 -&gt;1, 4 -&gt; 1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node(5~9)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5 -&gt; 35, 6 -&gt; 1, 7 -&gt; 19, 8 -&gt; 3, 9 -&gt; 13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“Are deserts characterized by high sunshine?”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they get low sunlight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deserts get surplus sun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deserts get little sun D. deserts are always cloudy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538EDC-5EC1-AAB7-7AC7-0F6B5D438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3900352"/>
            <a:ext cx="7696200" cy="58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19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0106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(7-1053)-QAGNN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221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:111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16, 2 -&gt; 26, 3 -&gt;1, 4 -&gt; 1, 5 -&gt; 20, 6 -&gt; 35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node(7~9)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7 -&gt; 15, 8 -&gt; 1, 9 -&gt; 13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“Are deserts characterized by high sunshine?”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they get low sunlight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deserts get surplus sun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deserts get little sun D. deserts are always cloudy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7FC399-7933-312B-9FCD-FB186F64E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3527342"/>
            <a:ext cx="8686800" cy="656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4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(9-957)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40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11, 2 -&gt; 1, 3 -&gt;1, 4 -&gt; 0, 5 -&gt; 1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node(6~8)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6 -&gt; 12, 7 -&gt; 3, 8 -&gt; 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“water conservation could be a survival tactic in”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Appalachian Mountains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New York City C. The Amazon 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Gobi Desert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BCE501-95E9-FAE8-6697-90838319C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3560197"/>
            <a:ext cx="8576959" cy="64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53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77820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(9-957)-QAGNN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98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9, 2 -&gt; 1, 3 -&gt;0, 4 -&gt; 0, 5 -&gt; 1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node(6~8)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6 -&gt; 81, 7 -&gt; 56, 8 -&gt; 0, 9 -&gt; 0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“water conservation could be a survival tactic in”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Appalachian Mountains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New York City C. The Amazon D.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The Gobi Desert</a:t>
            </a:r>
            <a:endParaRPr kumimoji="1" lang="ko-Kore-KR" altLang="en-US" b="1" dirty="0">
              <a:solidFill>
                <a:srgbClr val="FF000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D96308-4C17-BF1B-9653-70F2739D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271" y="3802087"/>
            <a:ext cx="7953588" cy="60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8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(9-937)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57BB5F8-F6F8-316F-E0CA-FEC21C3D3424}"/>
              </a:ext>
            </a:extLst>
          </p:cNvPr>
          <p:cNvSpPr/>
          <p:nvPr/>
        </p:nvSpPr>
        <p:spPr>
          <a:xfrm>
            <a:off x="584124" y="2159181"/>
            <a:ext cx="10028865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0796E-DCF9-AB07-0BA1-DAF864035CDD}"/>
              </a:ext>
            </a:extLst>
          </p:cNvPr>
          <p:cNvSpPr txBox="1"/>
          <p:nvPr/>
        </p:nvSpPr>
        <p:spPr>
          <a:xfrm>
            <a:off x="616036" y="2246329"/>
            <a:ext cx="968164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cactus stem is used to store”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fruit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liquid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text</a:t>
            </a:r>
            <a:r>
              <a:rPr kumimoji="1" lang="en-US" altLang="ko-Kore-KR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spines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208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178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node(1,2,3,4,5,6)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25,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22, 4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13, 5 -&gt; 3, 6 -&gt; 0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115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D09431D-0331-279B-C84F-500A66E67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568758"/>
            <a:ext cx="7924800" cy="59916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45FCCE-61E8-A672-AE1D-52CF49B8A7AA}"/>
              </a:ext>
            </a:extLst>
          </p:cNvPr>
          <p:cNvSpPr txBox="1"/>
          <p:nvPr/>
        </p:nvSpPr>
        <p:spPr>
          <a:xfrm>
            <a:off x="11277600" y="72771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cactus</a:t>
            </a:r>
            <a:endParaRPr kumimoji="1" lang="ko-Kore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FED4A-DE3F-64AC-484A-1F1FE133324B}"/>
              </a:ext>
            </a:extLst>
          </p:cNvPr>
          <p:cNvSpPr txBox="1"/>
          <p:nvPr/>
        </p:nvSpPr>
        <p:spPr>
          <a:xfrm>
            <a:off x="9258300" y="662218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stem</a:t>
            </a:r>
            <a:endParaRPr kumimoji="1" lang="ko-Kore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5086BC-E8AF-E04F-680A-D5DAA088EBE0}"/>
              </a:ext>
            </a:extLst>
          </p:cNvPr>
          <p:cNvSpPr txBox="1"/>
          <p:nvPr/>
        </p:nvSpPr>
        <p:spPr>
          <a:xfrm>
            <a:off x="9857740" y="55245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store</a:t>
            </a:r>
            <a:endParaRPr kumimoji="1" lang="ko-Kore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66BA4E-1FED-BDF5-C701-100282B6C79A}"/>
              </a:ext>
            </a:extLst>
          </p:cNvPr>
          <p:cNvSpPr txBox="1"/>
          <p:nvPr/>
        </p:nvSpPr>
        <p:spPr>
          <a:xfrm>
            <a:off x="11849100" y="5893832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store_liquid</a:t>
            </a:r>
            <a:endParaRPr kumimoji="1" lang="ko-Kore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18C264-6DC8-BD22-E016-1EDFB03C0352}"/>
              </a:ext>
            </a:extLst>
          </p:cNvPr>
          <p:cNvSpPr txBox="1"/>
          <p:nvPr/>
        </p:nvSpPr>
        <p:spPr>
          <a:xfrm>
            <a:off x="12573000" y="7092434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use</a:t>
            </a:r>
            <a:endParaRPr kumimoji="1" lang="ko-Kore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BFDD0-262C-4219-33AC-67484DB0BBA4}"/>
              </a:ext>
            </a:extLst>
          </p:cNvPr>
          <p:cNvSpPr txBox="1"/>
          <p:nvPr/>
        </p:nvSpPr>
        <p:spPr>
          <a:xfrm>
            <a:off x="8305800" y="5081486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liquid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4981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(841)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13, 2 -&gt; 0, 3 -&gt;0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14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“What element is prevalent in a plateau?”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helium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krypton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silicon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neon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F3CA24-63C9-150D-6AFA-2FDACE96A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4076700"/>
            <a:ext cx="7924800" cy="59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58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(841)-QAGNN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11, 2 -&gt; 0, 3 -&gt;0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15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“What element is prevalent in a plateau?”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helium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krypton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silicon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neon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7F4F78-172A-FAD7-D571-E52DE917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3840680"/>
            <a:ext cx="7901286" cy="596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294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(841)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115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16, 2 -&gt; 30, 3 -&gt;28, 4 -&gt; 1, 5 -&gt; 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“Which animal has live births?”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poodle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krypton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silicon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D. neon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D7EBB1-B163-B1AA-B1BB-E99954DF7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3773119"/>
            <a:ext cx="7543800" cy="56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23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(841)-QAGNN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103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11, 2 -&gt; 31, 3 -&gt;29, 4 -&gt; 1, 5 -&gt; 1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“Which animal has live births?”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poodle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krypton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silicon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D. neon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745A3-C822-9C5C-0C49-3DFCEBBEB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259" y="3637030"/>
            <a:ext cx="8763000" cy="66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86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(9-429)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388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273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node(1~8)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2, 2 -&gt; 88, 3 -&gt; 8, 4 -&gt; 62, 5 -&gt; 19, 6 -&gt; 0, 7 -&gt; 1, 8 -&gt; 0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node(9,10)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9 -&gt; 50, 10 -&gt; 90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glass of water can undergo a chemical change by adding”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cup of salt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a cup of dirt C. a cup of water 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cup of ice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C11575-825D-4676-7532-CACDA1F30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3837193"/>
            <a:ext cx="8289929" cy="6267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66DFBB-2F3F-5B4B-F4B5-5D65C39FEEA4}"/>
              </a:ext>
            </a:extLst>
          </p:cNvPr>
          <p:cNvSpPr txBox="1"/>
          <p:nvPr/>
        </p:nvSpPr>
        <p:spPr>
          <a:xfrm>
            <a:off x="14859000" y="688258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add</a:t>
            </a:r>
            <a:endParaRPr kumimoji="1" lang="ko-Kore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09A94F5-AB79-BCC7-994C-8F4AAC18D113}"/>
              </a:ext>
            </a:extLst>
          </p:cNvPr>
          <p:cNvCxnSpPr>
            <a:cxnSpLocks/>
          </p:cNvCxnSpPr>
          <p:nvPr/>
        </p:nvCxnSpPr>
        <p:spPr>
          <a:xfrm flipV="1">
            <a:off x="12420600" y="5295900"/>
            <a:ext cx="1875141" cy="1176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155664C-B18A-A18B-FABE-3E4EAE542DF9}"/>
              </a:ext>
            </a:extLst>
          </p:cNvPr>
          <p:cNvSpPr txBox="1"/>
          <p:nvPr/>
        </p:nvSpPr>
        <p:spPr>
          <a:xfrm>
            <a:off x="14249706" y="503769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adding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98761A-E2FB-BA67-81E5-03771F84A527}"/>
              </a:ext>
            </a:extLst>
          </p:cNvPr>
          <p:cNvSpPr txBox="1"/>
          <p:nvPr/>
        </p:nvSpPr>
        <p:spPr>
          <a:xfrm>
            <a:off x="10058400" y="725191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change</a:t>
            </a:r>
            <a:endParaRPr kumimoji="1" lang="ko-Kore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A72AC6-B897-B84F-76C6-A3A1D260E1BF}"/>
              </a:ext>
            </a:extLst>
          </p:cNvPr>
          <p:cNvCxnSpPr>
            <a:cxnSpLocks/>
          </p:cNvCxnSpPr>
          <p:nvPr/>
        </p:nvCxnSpPr>
        <p:spPr>
          <a:xfrm flipV="1">
            <a:off x="12689530" y="7436584"/>
            <a:ext cx="1560176" cy="3749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F60F13-8CC2-BDEC-C161-3E35B2DB1808}"/>
              </a:ext>
            </a:extLst>
          </p:cNvPr>
          <p:cNvSpPr txBox="1"/>
          <p:nvPr/>
        </p:nvSpPr>
        <p:spPr>
          <a:xfrm>
            <a:off x="14295741" y="725191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chemical</a:t>
            </a:r>
            <a:endParaRPr kumimoji="1" lang="ko-Kore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71F2B19-ADA1-B28E-45FE-187DB33ACCFB}"/>
              </a:ext>
            </a:extLst>
          </p:cNvPr>
          <p:cNvCxnSpPr>
            <a:cxnSpLocks/>
          </p:cNvCxnSpPr>
          <p:nvPr/>
        </p:nvCxnSpPr>
        <p:spPr>
          <a:xfrm flipV="1">
            <a:off x="12328224" y="4236500"/>
            <a:ext cx="1875141" cy="1176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4A5B98-32B0-4A84-6C83-835D35F787FB}"/>
              </a:ext>
            </a:extLst>
          </p:cNvPr>
          <p:cNvSpPr txBox="1"/>
          <p:nvPr/>
        </p:nvSpPr>
        <p:spPr>
          <a:xfrm>
            <a:off x="13954494" y="3798029"/>
            <a:ext cx="219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chemical_change</a:t>
            </a:r>
            <a:endParaRPr kumimoji="1" lang="ko-Kore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4D41A-5CA6-C014-99EF-A0798EF9A628}"/>
              </a:ext>
            </a:extLst>
          </p:cNvPr>
          <p:cNvSpPr txBox="1"/>
          <p:nvPr/>
        </p:nvSpPr>
        <p:spPr>
          <a:xfrm>
            <a:off x="15054446" y="6338430"/>
            <a:ext cx="219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undergo</a:t>
            </a:r>
            <a:endParaRPr kumimoji="1" lang="ko-Kore-KR" altLang="en-US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F518F47-A53A-F3B7-515D-2F03908F7DBC}"/>
              </a:ext>
            </a:extLst>
          </p:cNvPr>
          <p:cNvCxnSpPr>
            <a:cxnSpLocks/>
          </p:cNvCxnSpPr>
          <p:nvPr/>
        </p:nvCxnSpPr>
        <p:spPr>
          <a:xfrm flipH="1" flipV="1">
            <a:off x="9982200" y="4715259"/>
            <a:ext cx="921393" cy="1055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8809E5-E3BE-95DC-4572-DE7114EBD471}"/>
              </a:ext>
            </a:extLst>
          </p:cNvPr>
          <p:cNvSpPr txBox="1"/>
          <p:nvPr/>
        </p:nvSpPr>
        <p:spPr>
          <a:xfrm>
            <a:off x="9342943" y="4236500"/>
            <a:ext cx="219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cup</a:t>
            </a:r>
            <a:endParaRPr kumimoji="1" lang="ko-Kore-KR" altLang="en-US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F3387F6-12CF-8F87-5F7F-6CD26164C248}"/>
              </a:ext>
            </a:extLst>
          </p:cNvPr>
          <p:cNvCxnSpPr>
            <a:cxnSpLocks/>
          </p:cNvCxnSpPr>
          <p:nvPr/>
        </p:nvCxnSpPr>
        <p:spPr>
          <a:xfrm flipH="1">
            <a:off x="9574686" y="8293342"/>
            <a:ext cx="2248273" cy="6601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1E6FCC-C1D0-E4C1-1322-64F69F1BDC15}"/>
              </a:ext>
            </a:extLst>
          </p:cNvPr>
          <p:cNvSpPr txBox="1"/>
          <p:nvPr/>
        </p:nvSpPr>
        <p:spPr>
          <a:xfrm>
            <a:off x="8964314" y="8807998"/>
            <a:ext cx="219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salt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5178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74010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(9-429)-QAGNN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343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216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node(1~8)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5, 2 -&gt; 16, 3 -&gt; 68, 4 -&gt; 27, 5 -&gt; 0, 6 -&gt; 2, 7 -&gt; 0, 8 -&gt; 92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node(9,10)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9 -&gt; 20, 10 -&gt; 31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glass of water can undergo a chemical change by adding”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cup of salt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a cup of dirt C. a cup of water 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cup of ice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CB76AD-80AD-F7B9-1374-7936A5421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628" y="4048820"/>
            <a:ext cx="8258772" cy="623817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270E86C-DC74-39D0-E49D-108377A2C800}"/>
              </a:ext>
            </a:extLst>
          </p:cNvPr>
          <p:cNvCxnSpPr>
            <a:cxnSpLocks/>
          </p:cNvCxnSpPr>
          <p:nvPr/>
        </p:nvCxnSpPr>
        <p:spPr>
          <a:xfrm flipV="1">
            <a:off x="11811000" y="5632966"/>
            <a:ext cx="1704671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950ABC-5F7F-4413-2FEB-6B7AF24D26EA}"/>
              </a:ext>
            </a:extLst>
          </p:cNvPr>
          <p:cNvSpPr txBox="1"/>
          <p:nvPr/>
        </p:nvSpPr>
        <p:spPr>
          <a:xfrm>
            <a:off x="13561706" y="54483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chemical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0B8C2-FC0D-25D1-2D49-3C4057D636DF}"/>
              </a:ext>
            </a:extLst>
          </p:cNvPr>
          <p:cNvSpPr txBox="1"/>
          <p:nvPr/>
        </p:nvSpPr>
        <p:spPr>
          <a:xfrm>
            <a:off x="7552728" y="883336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change</a:t>
            </a:r>
            <a:endParaRPr kumimoji="1" lang="ko-Kore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613CEB2-8E87-E164-C7C2-9BE2BD4F00F3}"/>
              </a:ext>
            </a:extLst>
          </p:cNvPr>
          <p:cNvCxnSpPr>
            <a:cxnSpLocks/>
          </p:cNvCxnSpPr>
          <p:nvPr/>
        </p:nvCxnSpPr>
        <p:spPr>
          <a:xfrm flipH="1">
            <a:off x="8153400" y="7274075"/>
            <a:ext cx="1585614" cy="1591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9944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(9-301)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555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228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26, 2 -&gt; 42, 3 -&gt; 22, 4 -&gt; 36, 5 -&gt; 59, 6 -&gt; 15, 7 -&gt; 1, 8 -&gt; 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node(10)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36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beach ball goes from flat to round once you put what inside of it?”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food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sunlight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gas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D. salt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1B9975-D0E2-7881-EB7E-44BDFE2C2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3560388"/>
            <a:ext cx="8839200" cy="668297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BA00EE9-BB46-6448-8B64-5214F026CBAA}"/>
              </a:ext>
            </a:extLst>
          </p:cNvPr>
          <p:cNvCxnSpPr>
            <a:cxnSpLocks/>
          </p:cNvCxnSpPr>
          <p:nvPr/>
        </p:nvCxnSpPr>
        <p:spPr>
          <a:xfrm flipH="1" flipV="1">
            <a:off x="11506200" y="5295900"/>
            <a:ext cx="152400" cy="1600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BDE9A9-0ED9-4786-83CD-C827933932C3}"/>
              </a:ext>
            </a:extLst>
          </p:cNvPr>
          <p:cNvSpPr txBox="1"/>
          <p:nvPr/>
        </p:nvSpPr>
        <p:spPr>
          <a:xfrm>
            <a:off x="11153165" y="486572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ball</a:t>
            </a:r>
            <a:endParaRPr kumimoji="1" lang="ko-Kore-KR" altLang="en-US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E6A126B-E3DD-82AF-2E8C-6D9526182E76}"/>
              </a:ext>
            </a:extLst>
          </p:cNvPr>
          <p:cNvCxnSpPr>
            <a:cxnSpLocks/>
          </p:cNvCxnSpPr>
          <p:nvPr/>
        </p:nvCxnSpPr>
        <p:spPr>
          <a:xfrm flipH="1" flipV="1">
            <a:off x="13716000" y="5751474"/>
            <a:ext cx="152400" cy="1600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E5B45E-F7AF-10B1-9A53-BF7E41E9A7A9}"/>
              </a:ext>
            </a:extLst>
          </p:cNvPr>
          <p:cNvSpPr txBox="1"/>
          <p:nvPr/>
        </p:nvSpPr>
        <p:spPr>
          <a:xfrm>
            <a:off x="13362965" y="53213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beach</a:t>
            </a:r>
            <a:endParaRPr kumimoji="1" lang="ko-Kore-KR" altLang="en-US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B266C42-0FE9-F7C9-CAB9-CD165A6B8E16}"/>
              </a:ext>
            </a:extLst>
          </p:cNvPr>
          <p:cNvCxnSpPr>
            <a:cxnSpLocks/>
          </p:cNvCxnSpPr>
          <p:nvPr/>
        </p:nvCxnSpPr>
        <p:spPr>
          <a:xfrm>
            <a:off x="12268200" y="8598093"/>
            <a:ext cx="3717929" cy="279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666242F-A913-0782-859B-198F4E386976}"/>
              </a:ext>
            </a:extLst>
          </p:cNvPr>
          <p:cNvSpPr txBox="1"/>
          <p:nvPr/>
        </p:nvSpPr>
        <p:spPr>
          <a:xfrm>
            <a:off x="16079558" y="873769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beach_ball</a:t>
            </a:r>
            <a:endParaRPr kumimoji="1" lang="ko-Kore-KR" altLang="en-US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D7250E6-1095-FCF8-B060-BFC586B844D1}"/>
              </a:ext>
            </a:extLst>
          </p:cNvPr>
          <p:cNvCxnSpPr>
            <a:cxnSpLocks/>
          </p:cNvCxnSpPr>
          <p:nvPr/>
        </p:nvCxnSpPr>
        <p:spPr>
          <a:xfrm>
            <a:off x="13008572" y="8368365"/>
            <a:ext cx="3717929" cy="279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B51A5C-9B5E-E307-5C1F-E320F6CACBF8}"/>
              </a:ext>
            </a:extLst>
          </p:cNvPr>
          <p:cNvSpPr txBox="1"/>
          <p:nvPr/>
        </p:nvSpPr>
        <p:spPr>
          <a:xfrm>
            <a:off x="16819930" y="850796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flat</a:t>
            </a:r>
            <a:endParaRPr kumimoji="1" lang="ko-Kore-KR" altLang="en-US" b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54EC1B4-5CED-FCEC-291A-1760BF9F97FA}"/>
              </a:ext>
            </a:extLst>
          </p:cNvPr>
          <p:cNvCxnSpPr>
            <a:cxnSpLocks/>
          </p:cNvCxnSpPr>
          <p:nvPr/>
        </p:nvCxnSpPr>
        <p:spPr>
          <a:xfrm flipH="1" flipV="1">
            <a:off x="12839700" y="5341264"/>
            <a:ext cx="152400" cy="1600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3E6039-E7A2-CC25-3EB3-AB59293A8549}"/>
              </a:ext>
            </a:extLst>
          </p:cNvPr>
          <p:cNvSpPr txBox="1"/>
          <p:nvPr/>
        </p:nvSpPr>
        <p:spPr>
          <a:xfrm>
            <a:off x="12486665" y="491109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go</a:t>
            </a:r>
            <a:endParaRPr kumimoji="1" lang="ko-Kore-KR" altLang="en-US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6C2375A-93E7-60EE-CF1A-4BE2DDE22A81}"/>
              </a:ext>
            </a:extLst>
          </p:cNvPr>
          <p:cNvCxnSpPr>
            <a:cxnSpLocks/>
          </p:cNvCxnSpPr>
          <p:nvPr/>
        </p:nvCxnSpPr>
        <p:spPr>
          <a:xfrm flipH="1">
            <a:off x="9752996" y="8102712"/>
            <a:ext cx="1628165" cy="278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9F3FB7C-0BB9-08ED-2917-7B2EDEB8E20E}"/>
              </a:ext>
            </a:extLst>
          </p:cNvPr>
          <p:cNvSpPr txBox="1"/>
          <p:nvPr/>
        </p:nvSpPr>
        <p:spPr>
          <a:xfrm>
            <a:off x="9067800" y="827824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goes</a:t>
            </a:r>
            <a:endParaRPr kumimoji="1" lang="ko-Kore-KR" altLang="en-US" b="1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F77EE2D-F346-8241-A1E0-E022772252E6}"/>
              </a:ext>
            </a:extLst>
          </p:cNvPr>
          <p:cNvCxnSpPr>
            <a:cxnSpLocks/>
          </p:cNvCxnSpPr>
          <p:nvPr/>
        </p:nvCxnSpPr>
        <p:spPr>
          <a:xfrm flipV="1">
            <a:off x="14649450" y="6165277"/>
            <a:ext cx="552450" cy="15796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CCFC7E-3342-D716-EDF2-B2E0C155986C}"/>
              </a:ext>
            </a:extLst>
          </p:cNvPr>
          <p:cNvSpPr txBox="1"/>
          <p:nvPr/>
        </p:nvSpPr>
        <p:spPr>
          <a:xfrm>
            <a:off x="14896552" y="578697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inside</a:t>
            </a:r>
            <a:endParaRPr kumimoji="1" lang="ko-Kore-KR" altLang="en-US" b="1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AE93D9-BCA9-68DD-41E9-0B515A7F3BFF}"/>
              </a:ext>
            </a:extLst>
          </p:cNvPr>
          <p:cNvCxnSpPr>
            <a:cxnSpLocks/>
          </p:cNvCxnSpPr>
          <p:nvPr/>
        </p:nvCxnSpPr>
        <p:spPr>
          <a:xfrm flipH="1" flipV="1">
            <a:off x="13292514" y="5251140"/>
            <a:ext cx="152400" cy="1600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6941842-578E-EB5B-6C8D-5BC0D441F043}"/>
              </a:ext>
            </a:extLst>
          </p:cNvPr>
          <p:cNvSpPr txBox="1"/>
          <p:nvPr/>
        </p:nvSpPr>
        <p:spPr>
          <a:xfrm>
            <a:off x="12939479" y="482096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put</a:t>
            </a:r>
            <a:endParaRPr kumimoji="1" lang="ko-Kore-KR" altLang="en-US" b="1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BED0DDE-F9A3-90B1-3ABE-2204F851D901}"/>
              </a:ext>
            </a:extLst>
          </p:cNvPr>
          <p:cNvCxnSpPr>
            <a:cxnSpLocks/>
          </p:cNvCxnSpPr>
          <p:nvPr/>
        </p:nvCxnSpPr>
        <p:spPr>
          <a:xfrm flipH="1">
            <a:off x="9220535" y="7577409"/>
            <a:ext cx="1628165" cy="278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FF41B53-B8B0-F318-E54F-99BB9AB23426}"/>
              </a:ext>
            </a:extLst>
          </p:cNvPr>
          <p:cNvSpPr txBox="1"/>
          <p:nvPr/>
        </p:nvSpPr>
        <p:spPr>
          <a:xfrm>
            <a:off x="8204879" y="768474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round</a:t>
            </a:r>
            <a:endParaRPr kumimoji="1" lang="ko-Kore-KR" altLang="en-US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DD5AD60-731E-417E-E5AD-FF6B2519D481}"/>
              </a:ext>
            </a:extLst>
          </p:cNvPr>
          <p:cNvCxnSpPr>
            <a:cxnSpLocks/>
          </p:cNvCxnSpPr>
          <p:nvPr/>
        </p:nvCxnSpPr>
        <p:spPr>
          <a:xfrm flipH="1">
            <a:off x="8644314" y="5495454"/>
            <a:ext cx="1108682" cy="867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A6A5AB5-78D6-8914-82CC-CACC7C801193}"/>
              </a:ext>
            </a:extLst>
          </p:cNvPr>
          <p:cNvSpPr txBox="1"/>
          <p:nvPr/>
        </p:nvSpPr>
        <p:spPr>
          <a:xfrm>
            <a:off x="7966209" y="632525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gas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372699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3916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(9-301)-QAGNN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522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214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38, 2 -&gt; 44, 3 -&gt; 15, 4 -&gt; 35, 5 -&gt; 41, 6 -&gt; 13, 7 -&gt; 1, 8 -&gt; 2,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node(10)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38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beach ball goes from flat to round once you put what inside of it?”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food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sunlight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gas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D. salt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DCA6A1-63AF-B3A1-7A8D-2516DA874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728" y="3564782"/>
            <a:ext cx="8550271" cy="646452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38BDB30-F1C4-C7C6-760A-46F685E70355}"/>
              </a:ext>
            </a:extLst>
          </p:cNvPr>
          <p:cNvCxnSpPr>
            <a:cxnSpLocks/>
          </p:cNvCxnSpPr>
          <p:nvPr/>
        </p:nvCxnSpPr>
        <p:spPr>
          <a:xfrm flipH="1" flipV="1">
            <a:off x="12877800" y="4343400"/>
            <a:ext cx="152400" cy="1600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053908-0FDB-0C5C-3BEE-5431F2C3BF32}"/>
              </a:ext>
            </a:extLst>
          </p:cNvPr>
          <p:cNvSpPr txBox="1"/>
          <p:nvPr/>
        </p:nvSpPr>
        <p:spPr>
          <a:xfrm>
            <a:off x="12524765" y="391322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ball</a:t>
            </a:r>
            <a:endParaRPr kumimoji="1" lang="ko-Kore-KR" altLang="en-US" b="1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0FB0B0-783B-4C9F-7B6A-D230B131F336}"/>
              </a:ext>
            </a:extLst>
          </p:cNvPr>
          <p:cNvCxnSpPr>
            <a:cxnSpLocks/>
          </p:cNvCxnSpPr>
          <p:nvPr/>
        </p:nvCxnSpPr>
        <p:spPr>
          <a:xfrm flipH="1">
            <a:off x="9372600" y="8031277"/>
            <a:ext cx="2133600" cy="160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3FF495-9D5B-43BE-1C9D-99BB5AE18406}"/>
              </a:ext>
            </a:extLst>
          </p:cNvPr>
          <p:cNvSpPr txBox="1"/>
          <p:nvPr/>
        </p:nvSpPr>
        <p:spPr>
          <a:xfrm>
            <a:off x="8638565" y="792672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beach</a:t>
            </a:r>
            <a:endParaRPr kumimoji="1" lang="ko-Kore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F9836B-5A34-17A1-8B57-DBEE412FC419}"/>
              </a:ext>
            </a:extLst>
          </p:cNvPr>
          <p:cNvCxnSpPr>
            <a:cxnSpLocks/>
          </p:cNvCxnSpPr>
          <p:nvPr/>
        </p:nvCxnSpPr>
        <p:spPr>
          <a:xfrm flipV="1">
            <a:off x="14112871" y="7200900"/>
            <a:ext cx="2117729" cy="4466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7A46C2-910A-AF3F-6790-0AAC71530D87}"/>
              </a:ext>
            </a:extLst>
          </p:cNvPr>
          <p:cNvSpPr txBox="1"/>
          <p:nvPr/>
        </p:nvSpPr>
        <p:spPr>
          <a:xfrm>
            <a:off x="16258564" y="690888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beach_ball</a:t>
            </a:r>
            <a:endParaRPr kumimoji="1" lang="ko-Kore-KR" altLang="en-US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614FC99-9921-84A0-1E8B-6543C9310283}"/>
              </a:ext>
            </a:extLst>
          </p:cNvPr>
          <p:cNvCxnSpPr>
            <a:cxnSpLocks/>
          </p:cNvCxnSpPr>
          <p:nvPr/>
        </p:nvCxnSpPr>
        <p:spPr>
          <a:xfrm flipH="1" flipV="1">
            <a:off x="9753600" y="3721345"/>
            <a:ext cx="1143000" cy="1881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307B7C-4B84-9330-8C5A-0294445CEF89}"/>
              </a:ext>
            </a:extLst>
          </p:cNvPr>
          <p:cNvSpPr txBox="1"/>
          <p:nvPr/>
        </p:nvSpPr>
        <p:spPr>
          <a:xfrm>
            <a:off x="9205270" y="350607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flat</a:t>
            </a:r>
            <a:endParaRPr kumimoji="1" lang="ko-Kore-KR" altLang="en-US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467B8EA-8A4F-EB81-3408-34AFDE0EA462}"/>
              </a:ext>
            </a:extLst>
          </p:cNvPr>
          <p:cNvCxnSpPr>
            <a:cxnSpLocks/>
          </p:cNvCxnSpPr>
          <p:nvPr/>
        </p:nvCxnSpPr>
        <p:spPr>
          <a:xfrm flipH="1">
            <a:off x="7772400" y="6756578"/>
            <a:ext cx="3124200" cy="6805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680B68-A7C9-FB16-9EA2-A256407EE411}"/>
              </a:ext>
            </a:extLst>
          </p:cNvPr>
          <p:cNvSpPr txBox="1"/>
          <p:nvPr/>
        </p:nvSpPr>
        <p:spPr>
          <a:xfrm>
            <a:off x="7259029" y="731677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go</a:t>
            </a:r>
            <a:endParaRPr kumimoji="1" lang="ko-Kore-KR" altLang="en-US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A53C3C3-B9F3-94A0-55F9-F027D001C51B}"/>
              </a:ext>
            </a:extLst>
          </p:cNvPr>
          <p:cNvCxnSpPr>
            <a:cxnSpLocks/>
          </p:cNvCxnSpPr>
          <p:nvPr/>
        </p:nvCxnSpPr>
        <p:spPr>
          <a:xfrm flipV="1">
            <a:off x="13402652" y="5143500"/>
            <a:ext cx="2827948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941365C-32F7-EEED-4B44-39659CB5250E}"/>
              </a:ext>
            </a:extLst>
          </p:cNvPr>
          <p:cNvSpPr txBox="1"/>
          <p:nvPr/>
        </p:nvSpPr>
        <p:spPr>
          <a:xfrm>
            <a:off x="16250628" y="486986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goes</a:t>
            </a:r>
            <a:endParaRPr kumimoji="1" lang="ko-Kore-KR" altLang="en-US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7A0FEDE-D14B-84A6-0C95-DD970A1323DA}"/>
              </a:ext>
            </a:extLst>
          </p:cNvPr>
          <p:cNvCxnSpPr>
            <a:cxnSpLocks/>
          </p:cNvCxnSpPr>
          <p:nvPr/>
        </p:nvCxnSpPr>
        <p:spPr>
          <a:xfrm>
            <a:off x="12524765" y="8031277"/>
            <a:ext cx="2639035" cy="494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B7BDF8D-4AF4-BC65-F748-E163913D0872}"/>
              </a:ext>
            </a:extLst>
          </p:cNvPr>
          <p:cNvSpPr txBox="1"/>
          <p:nvPr/>
        </p:nvSpPr>
        <p:spPr>
          <a:xfrm>
            <a:off x="15039244" y="852580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inside</a:t>
            </a:r>
            <a:endParaRPr kumimoji="1" lang="ko-Kore-KR" altLang="en-US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29F8611-A758-A951-BED4-CA50E068B814}"/>
              </a:ext>
            </a:extLst>
          </p:cNvPr>
          <p:cNvCxnSpPr>
            <a:cxnSpLocks/>
          </p:cNvCxnSpPr>
          <p:nvPr/>
        </p:nvCxnSpPr>
        <p:spPr>
          <a:xfrm flipH="1">
            <a:off x="9144000" y="7316779"/>
            <a:ext cx="2209800" cy="3307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9A3F426-D25E-FA0B-85B5-92D3CC584972}"/>
              </a:ext>
            </a:extLst>
          </p:cNvPr>
          <p:cNvSpPr txBox="1"/>
          <p:nvPr/>
        </p:nvSpPr>
        <p:spPr>
          <a:xfrm>
            <a:off x="8630017" y="743708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put</a:t>
            </a:r>
            <a:endParaRPr kumimoji="1" lang="ko-Kore-KR" altLang="en-US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9F32C6D-A7B6-94AA-975F-88D72F654D6B}"/>
              </a:ext>
            </a:extLst>
          </p:cNvPr>
          <p:cNvCxnSpPr>
            <a:cxnSpLocks/>
          </p:cNvCxnSpPr>
          <p:nvPr/>
        </p:nvCxnSpPr>
        <p:spPr>
          <a:xfrm flipV="1">
            <a:off x="13496670" y="4418845"/>
            <a:ext cx="1895730" cy="1244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37687C-22E3-F0CB-EA5D-5F6CEBE6E381}"/>
              </a:ext>
            </a:extLst>
          </p:cNvPr>
          <p:cNvSpPr txBox="1"/>
          <p:nvPr/>
        </p:nvSpPr>
        <p:spPr>
          <a:xfrm>
            <a:off x="15240000" y="4098092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round</a:t>
            </a:r>
            <a:endParaRPr kumimoji="1" lang="ko-Kore-KR" altLang="en-US" b="1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2D7DEF1-0C2D-1148-658A-B16DED8EDC20}"/>
              </a:ext>
            </a:extLst>
          </p:cNvPr>
          <p:cNvCxnSpPr>
            <a:cxnSpLocks/>
          </p:cNvCxnSpPr>
          <p:nvPr/>
        </p:nvCxnSpPr>
        <p:spPr>
          <a:xfrm flipH="1" flipV="1">
            <a:off x="11269052" y="4282558"/>
            <a:ext cx="479698" cy="1982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885EBD9-5702-254C-C4EF-276BE0FB19A8}"/>
              </a:ext>
            </a:extLst>
          </p:cNvPr>
          <p:cNvSpPr txBox="1"/>
          <p:nvPr/>
        </p:nvSpPr>
        <p:spPr>
          <a:xfrm>
            <a:off x="11069395" y="3888575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food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52074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(620)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158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45, 2 -&gt; 22, 3 -&gt; 24, 4 -&gt; 1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node(5,6)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5 -&gt; 9, 6 -&gt; 0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“In solid phase matter has a/an”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concrete configuration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ambiguous form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shapeless form D. radioactive glow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98E6D0-E3DA-295C-7F4D-39F4CE563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600" y="4110704"/>
            <a:ext cx="7543800" cy="56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6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(620)-QAGNN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158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92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45, 2 -&gt; 22, 3 -&gt; 24, 4 -&gt; 1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node(5,6)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5 -&gt; 9, 6 -&gt; 0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“In solid phase matter has a/an”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concrete configuration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ambiguous form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shapeless form D. radioactive glow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232DB-CEF7-9F73-C945-F8BA32C2E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0" y="3788373"/>
            <a:ext cx="8331200" cy="62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57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71724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(9-937)-QAGNN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159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120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node(1,2,3,4,5,6)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19,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-&gt;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27, 4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15, 5 -&gt; 3, 6 -&gt; 0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r>
              <a:rPr kumimoji="1" lang="en-US" altLang="ko-KR" b="1" dirty="0">
                <a:solidFill>
                  <a:schemeClr val="tx1"/>
                </a:solidFill>
              </a:rPr>
              <a:t> : 56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D899B172-278C-7DF9-8B9C-3773019F148F}"/>
              </a:ext>
            </a:extLst>
          </p:cNvPr>
          <p:cNvSpPr/>
          <p:nvPr/>
        </p:nvSpPr>
        <p:spPr>
          <a:xfrm>
            <a:off x="584124" y="2159181"/>
            <a:ext cx="10028865" cy="1056778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3425A-E8CA-84B8-3E15-275B7DA4BE9B}"/>
              </a:ext>
            </a:extLst>
          </p:cNvPr>
          <p:cNvSpPr txBox="1"/>
          <p:nvPr/>
        </p:nvSpPr>
        <p:spPr>
          <a:xfrm>
            <a:off x="616036" y="2246329"/>
            <a:ext cx="968164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cactus stem is used to store”</a:t>
            </a:r>
            <a:endParaRPr kumimoji="1" lang="en-US" altLang="ko-Kore-KR" sz="24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fruit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B. liquid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text</a:t>
            </a:r>
            <a:r>
              <a:rPr kumimoji="1" lang="en-US" altLang="ko-Kore-KR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spines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9259514-559E-5C28-7648-4C267E6CD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429" y="3374555"/>
            <a:ext cx="7268311" cy="54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12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(1126)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404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220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6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82, 2 -&gt; 16, 3 -&gt; 24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node(4~15)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4 -&gt; 41 ,5 -&gt; 19, 6 -&gt; 25, 7 -&gt; 10, 8 -&gt; 19, 9 -&gt; 10, 10 -&gt; 1, 11 -&gt; 4, 12 -&gt; 0, 13 -&gt;0, 14 -&gt;0, 15 -&gt;0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“Water can turn to vapor”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when a pot of water is placed on an off stove burner B. when placing water in a freezer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when boiling eggs on a stove top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when placed in a room temperature setting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91DEA5-8C4E-B7B7-53A9-7A1A40D28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3862593"/>
            <a:ext cx="8382000" cy="63373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3AE1AC2-93A7-4E5C-320C-D653457199DF}"/>
              </a:ext>
            </a:extLst>
          </p:cNvPr>
          <p:cNvCxnSpPr>
            <a:cxnSpLocks/>
          </p:cNvCxnSpPr>
          <p:nvPr/>
        </p:nvCxnSpPr>
        <p:spPr>
          <a:xfrm flipH="1">
            <a:off x="6757664" y="6799457"/>
            <a:ext cx="3124200" cy="6805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9428C-E8B2-89F2-3BE4-53E8AB1CF216}"/>
              </a:ext>
            </a:extLst>
          </p:cNvPr>
          <p:cNvSpPr txBox="1"/>
          <p:nvPr/>
        </p:nvSpPr>
        <p:spPr>
          <a:xfrm>
            <a:off x="6244293" y="735965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turn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3F43D-A353-2980-FD18-FD1B4750152B}"/>
              </a:ext>
            </a:extLst>
          </p:cNvPr>
          <p:cNvSpPr txBox="1"/>
          <p:nvPr/>
        </p:nvSpPr>
        <p:spPr>
          <a:xfrm>
            <a:off x="11887200" y="815647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vapor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7B00B4-D252-CF79-E48A-9891BFBBE672}"/>
              </a:ext>
            </a:extLst>
          </p:cNvPr>
          <p:cNvSpPr txBox="1"/>
          <p:nvPr/>
        </p:nvSpPr>
        <p:spPr>
          <a:xfrm>
            <a:off x="7585729" y="460894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water</a:t>
            </a:r>
            <a:endParaRPr kumimoji="1" lang="ko-Kore-KR" altLang="en-US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8148D8-9B5D-4F0F-D6DA-7C0DAC986547}"/>
              </a:ext>
            </a:extLst>
          </p:cNvPr>
          <p:cNvCxnSpPr>
            <a:cxnSpLocks/>
          </p:cNvCxnSpPr>
          <p:nvPr/>
        </p:nvCxnSpPr>
        <p:spPr>
          <a:xfrm>
            <a:off x="12954000" y="6894715"/>
            <a:ext cx="304800" cy="1830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66DF1C-DBFD-AF0D-5DA1-EDC61D51C776}"/>
              </a:ext>
            </a:extLst>
          </p:cNvPr>
          <p:cNvSpPr txBox="1"/>
          <p:nvPr/>
        </p:nvSpPr>
        <p:spPr>
          <a:xfrm>
            <a:off x="13144500" y="871618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boil</a:t>
            </a:r>
            <a:endParaRPr kumimoji="1" lang="ko-Kore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EBBD0-2BBB-707B-9D8C-2887A309408C}"/>
              </a:ext>
            </a:extLst>
          </p:cNvPr>
          <p:cNvSpPr txBox="1"/>
          <p:nvPr/>
        </p:nvSpPr>
        <p:spPr>
          <a:xfrm>
            <a:off x="9881864" y="815647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boil_eggs</a:t>
            </a:r>
            <a:endParaRPr kumimoji="1" lang="ko-Kore-KR" altLang="en-US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342FC30-37ED-12EA-E613-C157D77B73CE}"/>
              </a:ext>
            </a:extLst>
          </p:cNvPr>
          <p:cNvCxnSpPr>
            <a:cxnSpLocks/>
          </p:cNvCxnSpPr>
          <p:nvPr/>
        </p:nvCxnSpPr>
        <p:spPr>
          <a:xfrm flipV="1">
            <a:off x="10758164" y="4164053"/>
            <a:ext cx="842066" cy="1403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4C5646-E87B-60FE-6230-0466A8CDBA9A}"/>
              </a:ext>
            </a:extLst>
          </p:cNvPr>
          <p:cNvSpPr txBox="1"/>
          <p:nvPr/>
        </p:nvSpPr>
        <p:spPr>
          <a:xfrm>
            <a:off x="11281304" y="373372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boiled_egg</a:t>
            </a:r>
            <a:endParaRPr kumimoji="1" lang="ko-Kore-KR" altLang="en-US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6348DDE-912D-FF77-596C-CF3F3C2838D8}"/>
              </a:ext>
            </a:extLst>
          </p:cNvPr>
          <p:cNvCxnSpPr>
            <a:cxnSpLocks/>
          </p:cNvCxnSpPr>
          <p:nvPr/>
        </p:nvCxnSpPr>
        <p:spPr>
          <a:xfrm>
            <a:off x="12246161" y="7479964"/>
            <a:ext cx="2079439" cy="439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10077C-A769-62CB-463C-E5A5AFA5FB31}"/>
              </a:ext>
            </a:extLst>
          </p:cNvPr>
          <p:cNvSpPr txBox="1"/>
          <p:nvPr/>
        </p:nvSpPr>
        <p:spPr>
          <a:xfrm>
            <a:off x="14325600" y="7893263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boiled_eggs</a:t>
            </a:r>
            <a:endParaRPr kumimoji="1" lang="ko-Kore-KR" altLang="en-US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F175D5-7A54-066C-21DF-71E962D93D7C}"/>
              </a:ext>
            </a:extLst>
          </p:cNvPr>
          <p:cNvCxnSpPr>
            <a:cxnSpLocks/>
          </p:cNvCxnSpPr>
          <p:nvPr/>
        </p:nvCxnSpPr>
        <p:spPr>
          <a:xfrm>
            <a:off x="13455226" y="6855885"/>
            <a:ext cx="2079439" cy="439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321FC4-5383-0315-8DCB-9FF9C8CB6693}"/>
              </a:ext>
            </a:extLst>
          </p:cNvPr>
          <p:cNvSpPr txBox="1"/>
          <p:nvPr/>
        </p:nvSpPr>
        <p:spPr>
          <a:xfrm>
            <a:off x="15534665" y="7269184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boiling</a:t>
            </a:r>
            <a:endParaRPr kumimoji="1" lang="ko-Kore-KR" altLang="en-US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AF6965F-AA6C-9922-B9BB-931E6B750336}"/>
              </a:ext>
            </a:extLst>
          </p:cNvPr>
          <p:cNvCxnSpPr>
            <a:cxnSpLocks/>
          </p:cNvCxnSpPr>
          <p:nvPr/>
        </p:nvCxnSpPr>
        <p:spPr>
          <a:xfrm flipV="1">
            <a:off x="12216302" y="4688304"/>
            <a:ext cx="432898" cy="9372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E1B45D1-5443-5823-B24B-009AE786EBCD}"/>
              </a:ext>
            </a:extLst>
          </p:cNvPr>
          <p:cNvSpPr txBox="1"/>
          <p:nvPr/>
        </p:nvSpPr>
        <p:spPr>
          <a:xfrm>
            <a:off x="12122231" y="427461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boiling_eggs</a:t>
            </a:r>
            <a:endParaRPr kumimoji="1" lang="ko-Kore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C15950-3337-B5E3-82CC-DD981FCE1FDB}"/>
              </a:ext>
            </a:extLst>
          </p:cNvPr>
          <p:cNvSpPr txBox="1"/>
          <p:nvPr/>
        </p:nvSpPr>
        <p:spPr>
          <a:xfrm>
            <a:off x="12435316" y="4943161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egg</a:t>
            </a:r>
            <a:endParaRPr kumimoji="1" lang="ko-Kore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D9D521-A25C-FC37-6BCC-3EFE3860599B}"/>
              </a:ext>
            </a:extLst>
          </p:cNvPr>
          <p:cNvSpPr txBox="1"/>
          <p:nvPr/>
        </p:nvSpPr>
        <p:spPr>
          <a:xfrm>
            <a:off x="13455226" y="5642919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egg_on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573956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838458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(1126)-QAGNN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328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194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27, 2 -&gt; 8, 3 -&gt; 58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node(4~11)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4 -&gt; 67 ,5 -&gt; 6, 6 -&gt; 0, 7 -&gt; 30, 8 -&gt; 7, 9 -&gt; 6, 10 -&gt; 1, 11 -&gt; 2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AB945D-47B3-DF17-734D-59F4B7C0F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662430"/>
            <a:ext cx="8557914" cy="6470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3F5AD-FC20-9544-0329-08F83816D9D4}"/>
              </a:ext>
            </a:extLst>
          </p:cNvPr>
          <p:cNvSpPr txBox="1"/>
          <p:nvPr/>
        </p:nvSpPr>
        <p:spPr>
          <a:xfrm>
            <a:off x="714971" y="2270121"/>
            <a:ext cx="1698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“Water can turn to vapor”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when a pot of water is placed on an off stove burner B. when placing water in a freezer 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when boiling eggs on a stove top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when placed in a room temperature setting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65A1DF-A2B1-CB9C-2F27-45893F50CCDF}"/>
              </a:ext>
            </a:extLst>
          </p:cNvPr>
          <p:cNvSpPr txBox="1"/>
          <p:nvPr/>
        </p:nvSpPr>
        <p:spPr>
          <a:xfrm>
            <a:off x="14559330" y="75057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turn</a:t>
            </a:r>
            <a:endParaRPr kumimoji="1" lang="ko-Kore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2480E-7D58-D862-CFB9-CBAB3841A30B}"/>
              </a:ext>
            </a:extLst>
          </p:cNvPr>
          <p:cNvSpPr txBox="1"/>
          <p:nvPr/>
        </p:nvSpPr>
        <p:spPr>
          <a:xfrm>
            <a:off x="13258800" y="4431727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vapor</a:t>
            </a:r>
            <a:endParaRPr kumimoji="1" lang="ko-Kore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E36DC1-8339-DB17-8333-8E651B590710}"/>
              </a:ext>
            </a:extLst>
          </p:cNvPr>
          <p:cNvCxnSpPr>
            <a:cxnSpLocks/>
          </p:cNvCxnSpPr>
          <p:nvPr/>
        </p:nvCxnSpPr>
        <p:spPr>
          <a:xfrm flipH="1" flipV="1">
            <a:off x="12268200" y="4616393"/>
            <a:ext cx="381000" cy="1655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C554A2-A881-EADF-652F-772378E0D7F3}"/>
              </a:ext>
            </a:extLst>
          </p:cNvPr>
          <p:cNvSpPr txBox="1"/>
          <p:nvPr/>
        </p:nvSpPr>
        <p:spPr>
          <a:xfrm>
            <a:off x="11915165" y="4182706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water</a:t>
            </a:r>
            <a:endParaRPr kumimoji="1" lang="ko-Kore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C50C5F-4575-3C04-A7E9-B1B5204D5B53}"/>
              </a:ext>
            </a:extLst>
          </p:cNvPr>
          <p:cNvCxnSpPr>
            <a:cxnSpLocks/>
          </p:cNvCxnSpPr>
          <p:nvPr/>
        </p:nvCxnSpPr>
        <p:spPr>
          <a:xfrm>
            <a:off x="12344400" y="8366901"/>
            <a:ext cx="1658570" cy="1272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FCDCA54-1EEF-A411-FA33-3206A208BA32}"/>
              </a:ext>
            </a:extLst>
          </p:cNvPr>
          <p:cNvSpPr txBox="1"/>
          <p:nvPr/>
        </p:nvSpPr>
        <p:spPr>
          <a:xfrm>
            <a:off x="14097000" y="96647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place</a:t>
            </a:r>
            <a:endParaRPr kumimoji="1" lang="ko-Kore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57F87-0061-36A0-D4B1-6ECDF22D4A5C}"/>
              </a:ext>
            </a:extLst>
          </p:cNvPr>
          <p:cNvSpPr txBox="1"/>
          <p:nvPr/>
        </p:nvSpPr>
        <p:spPr>
          <a:xfrm>
            <a:off x="8984584" y="7048500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place_in</a:t>
            </a:r>
            <a:endParaRPr kumimoji="1" lang="ko-Kore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DE9759-2C62-2C07-CF8E-4B506AB3B40E}"/>
              </a:ext>
            </a:extLst>
          </p:cNvPr>
          <p:cNvSpPr txBox="1"/>
          <p:nvPr/>
        </p:nvSpPr>
        <p:spPr>
          <a:xfrm>
            <a:off x="9730086" y="9298288"/>
            <a:ext cx="14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room</a:t>
            </a:r>
            <a:endParaRPr kumimoji="1" lang="ko-Kore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602F998-4055-682B-7C73-833A6C67A946}"/>
              </a:ext>
            </a:extLst>
          </p:cNvPr>
          <p:cNvCxnSpPr>
            <a:cxnSpLocks/>
          </p:cNvCxnSpPr>
          <p:nvPr/>
        </p:nvCxnSpPr>
        <p:spPr>
          <a:xfrm flipH="1">
            <a:off x="10452654" y="9003100"/>
            <a:ext cx="989513" cy="476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B9C6B9-05BE-B474-F88B-B577345A0741}"/>
              </a:ext>
            </a:extLst>
          </p:cNvPr>
          <p:cNvSpPr txBox="1"/>
          <p:nvPr/>
        </p:nvSpPr>
        <p:spPr>
          <a:xfrm>
            <a:off x="13825294" y="5196044"/>
            <a:ext cx="263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room_temperature</a:t>
            </a:r>
            <a:endParaRPr kumimoji="1" lang="ko-Kore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4FDD4-3DB5-CF3C-487D-F6F0E7D3404A}"/>
              </a:ext>
            </a:extLst>
          </p:cNvPr>
          <p:cNvSpPr txBox="1"/>
          <p:nvPr/>
        </p:nvSpPr>
        <p:spPr>
          <a:xfrm>
            <a:off x="13992835" y="5511227"/>
            <a:ext cx="263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setting</a:t>
            </a:r>
            <a:endParaRPr kumimoji="1" lang="ko-Kore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3B8737-FDA3-61BE-0B03-16AF91B1C2EE}"/>
              </a:ext>
            </a:extLst>
          </p:cNvPr>
          <p:cNvSpPr txBox="1"/>
          <p:nvPr/>
        </p:nvSpPr>
        <p:spPr>
          <a:xfrm>
            <a:off x="15394361" y="8585200"/>
            <a:ext cx="263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temperature</a:t>
            </a:r>
            <a:endParaRPr kumimoji="1" lang="ko-Kore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39EC75-8ADE-D26E-54F5-FCA3AFB42736}"/>
              </a:ext>
            </a:extLst>
          </p:cNvPr>
          <p:cNvSpPr txBox="1"/>
          <p:nvPr/>
        </p:nvSpPr>
        <p:spPr>
          <a:xfrm>
            <a:off x="8401666" y="8029472"/>
            <a:ext cx="263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temperature_setting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13380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(389)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59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node(1~3)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13, 2 -&gt; 10, 3 -&gt; 2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node(4,5)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4 -&gt; 23 ,5 -&gt; 3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“when a circle is torn it is”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doubled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changed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smaller circle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a square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F586AC-D9DD-42B5-234D-9903803E5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785238"/>
            <a:ext cx="7848600" cy="59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816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(389)-QAGNN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137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33, 2 -&gt; 4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node(3,4,5)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3 -&gt; 3,4 -&gt; 126 ,5 -&gt; 5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“when a circle is torn it is”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doubled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changed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a smaller circle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a square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A5B974-5D6D-EA46-B05C-3EB320033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3707805"/>
            <a:ext cx="8077200" cy="610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361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(948)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245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119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3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0, 2 -&gt; 0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node(3~10)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3 -&gt; 44, 4 -&gt; 48, 5 -&gt; 7, 6 -&gt; 25, 7 -&gt; 0, 8 -&gt; 3, 9 -&gt; 2, 10 -&gt;1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“An instinctual behavior is”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Dogs rolling over on command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frogs returning to the ponds were they </a:t>
            </a:r>
            <a:r>
              <a:rPr kumimoji="1" lang="en-US" altLang="ko-Kore-KR" b="1" dirty="0" err="1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hached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to lay eggs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birds mimicking human speech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seals clapping for treats from trainers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E84A2F-F9F9-B9C9-E80E-5708AF54E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728" y="3655969"/>
            <a:ext cx="8778871" cy="663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538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(948)-QAGNN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222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132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11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node(1,2)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1, 2 -&gt; 0 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node(3~17)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3 -&gt; 22, 4 -&gt; 64 ,5 -&gt; 11, 6 -&gt; 6, 7 -&gt; 9, 8 -&gt; 14, 9 -&gt; 22, 10 -&gt;2, 11 -&gt; 4, 12 -&gt; 3, 13 -&gt; 0, 14 -&gt; 0, 15 -&gt; 0, 16 -&gt; 1, 17 -&gt; 0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FA8995-E36A-F09F-16AE-ECB2605C4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899" y="3924300"/>
            <a:ext cx="8239947" cy="6223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FE0C4-3B5C-6B32-4304-42B88D00BC65}"/>
              </a:ext>
            </a:extLst>
          </p:cNvPr>
          <p:cNvSpPr txBox="1"/>
          <p:nvPr/>
        </p:nvSpPr>
        <p:spPr>
          <a:xfrm>
            <a:off x="714971" y="2270121"/>
            <a:ext cx="1698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“An instinctual behavior is”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Dogs rolling over on command B.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frogs returning to the ponds were they </a:t>
            </a:r>
            <a:r>
              <a:rPr kumimoji="1" lang="en-US" altLang="ko-Kore-KR" b="1" dirty="0" err="1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hached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to lay eggs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C. birds mimicking human speech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seals clapping for treats from trainers</a:t>
            </a:r>
            <a:endParaRPr kumimoji="1" lang="ko-Kore-KR" altLang="en-US" b="1" dirty="0">
              <a:solidFill>
                <a:srgbClr val="00B0F0"/>
              </a:solidFill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455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615766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(9-652)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45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45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7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12, 2 -&gt; 31, 3 -&gt; 1, 4 -&gt; 1, 5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0, 6 -&gt; 3, 7 -&gt; 1, 8 -&gt; 2, 9 -&gt; 0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node(10~14)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10 -&gt; 2, 11 -&gt; 1, 12 -&gt; 26, 13 -&gt; 0, 14 -&gt; 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plant that gets extra minerals such as zinc are probably”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planted in zinc pills 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plated in the sea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placed in good soil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made out of soil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74C22-4302-C3AE-7234-14F393989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3834041"/>
            <a:ext cx="8077200" cy="610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97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21D49"/>
                </a:solidFill>
                <a:latin typeface="Pretendard Light" pitchFamily="34" charset="0"/>
                <a:cs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0000" y="1475295"/>
            <a:ext cx="72486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500" b="1" dirty="0" err="1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OpenBookQA</a:t>
            </a:r>
            <a:r>
              <a:rPr lang="en-US" altLang="ko-KR" sz="35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(9-652)-QAGNN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5905" y="573402"/>
            <a:ext cx="16360613" cy="430465"/>
            <a:chOff x="1315905" y="573402"/>
            <a:chExt cx="16360613" cy="430465"/>
          </a:xfrm>
        </p:grpSpPr>
        <p:sp>
          <p:nvSpPr>
            <p:cNvPr id="13" name="Object 13"/>
            <p:cNvSpPr txBox="1"/>
            <p:nvPr/>
          </p:nvSpPr>
          <p:spPr>
            <a:xfrm>
              <a:off x="1315905" y="573402"/>
              <a:ext cx="205471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Pretendard Light" pitchFamily="34" charset="0"/>
                </a:rPr>
                <a:t>Study Meeting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95741" y="573402"/>
              <a:ext cx="3380777" cy="430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600" dirty="0">
                  <a:solidFill>
                    <a:srgbClr val="FFFFFF"/>
                  </a:solidFill>
                  <a:latin typeface="Pretendard Light" pitchFamily="34" charset="0"/>
                  <a:cs typeface="Pretendard Light" pitchFamily="34" charset="0"/>
                </a:rPr>
                <a:t> LearnData Lab  @SKKU </a:t>
              </a:r>
              <a:endParaRPr lang="en-US" dirty="0"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CCB371A4-543A-48DF-804F-4AE68B9910BA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00CF64-BCFC-467B-9C14-593A4FAE2C87}"/>
              </a:ext>
            </a:extLst>
          </p:cNvPr>
          <p:cNvSpPr/>
          <p:nvPr/>
        </p:nvSpPr>
        <p:spPr>
          <a:xfrm>
            <a:off x="457200" y="4718566"/>
            <a:ext cx="4800600" cy="38072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b="1" dirty="0">
                <a:solidFill>
                  <a:schemeClr val="tx1"/>
                </a:solidFill>
              </a:rPr>
              <a:t>Total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 54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C, Q, A cycle </a:t>
            </a:r>
            <a:r>
              <a:rPr kumimoji="1" lang="ko-KR" altLang="en-US" b="1" dirty="0">
                <a:solidFill>
                  <a:schemeClr val="tx1"/>
                </a:solidFill>
              </a:rPr>
              <a:t>개수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52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Context node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 </a:t>
            </a:r>
            <a:r>
              <a:rPr kumimoji="1" lang="en-US" altLang="ko-KR" b="1" dirty="0">
                <a:solidFill>
                  <a:schemeClr val="tx1"/>
                </a:solidFill>
              </a:rPr>
              <a:t>: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4</a:t>
            </a:r>
            <a:r>
              <a:rPr kumimoji="1" lang="ko-KR" altLang="en-US" b="1" dirty="0">
                <a:solidFill>
                  <a:schemeClr val="tx1"/>
                </a:solidFill>
              </a:rPr>
              <a:t>개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Question node(1~9)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1 -&gt; 14, 2 -&gt; 35, 3 -&gt; 0, 4 -&gt; 1, 5</a:t>
            </a:r>
            <a:r>
              <a:rPr kumimoji="1" lang="en-US" altLang="ko-KR" b="1" dirty="0">
                <a:solidFill>
                  <a:schemeClr val="tx1"/>
                </a:solidFill>
                <a:sym typeface="Wingdings" pitchFamily="2" charset="2"/>
              </a:rPr>
              <a:t> -&gt; 0, 6 -&gt; 3, 7 -&gt; 1, 8 -&gt; 2, 9 -&gt; 0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ore-KR" b="1" dirty="0">
                <a:solidFill>
                  <a:schemeClr val="tx1"/>
                </a:solidFill>
              </a:rPr>
              <a:t>Answer node(10~1</a:t>
            </a:r>
            <a:r>
              <a:rPr kumimoji="1" lang="en-US" altLang="ko-KR" b="1" dirty="0">
                <a:solidFill>
                  <a:schemeClr val="tx1"/>
                </a:solidFill>
              </a:rPr>
              <a:t>2</a:t>
            </a:r>
            <a:r>
              <a:rPr kumimoji="1" lang="en-US" altLang="ko-Kore-KR" b="1" dirty="0">
                <a:solidFill>
                  <a:schemeClr val="tx1"/>
                </a:solidFill>
              </a:rPr>
              <a:t>) </a:t>
            </a:r>
            <a:r>
              <a:rPr kumimoji="1" lang="ko-KR" altLang="en-US" b="1" dirty="0">
                <a:solidFill>
                  <a:schemeClr val="tx1"/>
                </a:solidFill>
              </a:rPr>
              <a:t>사이클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r>
              <a:rPr kumimoji="1" lang="en-US" altLang="ko-KR" b="1" dirty="0">
                <a:solidFill>
                  <a:schemeClr val="tx1"/>
                </a:solidFill>
              </a:rPr>
              <a:t>10 -&gt; 33, 11 -&gt; 0, 12 -&gt; 1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983B3C3-A8AD-8716-3AE9-A2FC7FF41443}"/>
              </a:ext>
            </a:extLst>
          </p:cNvPr>
          <p:cNvSpPr/>
          <p:nvPr/>
        </p:nvSpPr>
        <p:spPr>
          <a:xfrm>
            <a:off x="304800" y="2255723"/>
            <a:ext cx="17268228" cy="1231821"/>
          </a:xfrm>
          <a:prstGeom prst="roundRect">
            <a:avLst/>
          </a:prstGeom>
          <a:solidFill>
            <a:srgbClr val="DE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EE595-B628-CD18-6EF6-1663A1E869FD}"/>
              </a:ext>
            </a:extLst>
          </p:cNvPr>
          <p:cNvSpPr txBox="1"/>
          <p:nvPr/>
        </p:nvSpPr>
        <p:spPr>
          <a:xfrm>
            <a:off x="714971" y="2270121"/>
            <a:ext cx="16980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Q</a:t>
            </a:r>
            <a:r>
              <a:rPr kumimoji="1" lang="en-US" altLang="ko-Kore-KR" sz="2400" b="1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“A plant that gets extra minerals such as zinc are probably”</a:t>
            </a:r>
            <a:endParaRPr kumimoji="1" lang="en-US" altLang="ko-Kore-KR" sz="1100" b="1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  <a:p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</a:rPr>
              <a:t>A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. planted in zinc pills B. </a:t>
            </a:r>
            <a:r>
              <a:rPr kumimoji="1" lang="en-US" altLang="ko-Kore-KR" b="1" dirty="0">
                <a:solidFill>
                  <a:srgbClr val="00B0F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plated in the sea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C. </a:t>
            </a:r>
            <a:r>
              <a:rPr kumimoji="1" lang="en-US" altLang="ko-Kore-KR" b="1" dirty="0">
                <a:solidFill>
                  <a:srgbClr val="FF0000"/>
                </a:solidFill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placed in good soil </a:t>
            </a:r>
            <a:r>
              <a:rPr kumimoji="1" lang="en-US" altLang="ko-Kore-KR" dirty="0">
                <a:latin typeface="MARU BuriOTF Beta" panose="020B0600000101010101" pitchFamily="34" charset="-127"/>
                <a:ea typeface="MARU BuriOTF Beta" panose="020B0600000101010101" pitchFamily="34" charset="-127"/>
                <a:sym typeface="Wingdings" pitchFamily="2" charset="2"/>
              </a:rPr>
              <a:t>D. made out of soil</a:t>
            </a:r>
            <a:endParaRPr kumimoji="1" lang="ko-Kore-KR" altLang="en-US" dirty="0">
              <a:latin typeface="MARU BuriOTF Beta" panose="020B0600000101010101" pitchFamily="34" charset="-127"/>
              <a:ea typeface="MARU BuriOTF Beta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BEB87C-595C-4700-ED87-3294DB02F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241" y="3848100"/>
            <a:ext cx="7739560" cy="58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34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24" y="573402"/>
            <a:ext cx="52857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Pretendard Light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15905" y="573402"/>
            <a:ext cx="205471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1600" dirty="0">
                <a:solidFill>
                  <a:srgbClr val="000000"/>
                </a:solidFill>
                <a:latin typeface="Pretendard Light" pitchFamily="34" charset="0"/>
              </a:rPr>
              <a:t>Study Meeting</a:t>
            </a:r>
            <a:endParaRPr lang="en-US" altLang="ko-Kore-KR" sz="1600" dirty="0"/>
          </a:p>
        </p:txBody>
      </p:sp>
      <p:sp>
        <p:nvSpPr>
          <p:cNvPr id="11" name="Object 11"/>
          <p:cNvSpPr txBox="1"/>
          <p:nvPr/>
        </p:nvSpPr>
        <p:spPr>
          <a:xfrm>
            <a:off x="1989973" y="4127837"/>
            <a:ext cx="1430805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b="1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Thank </a:t>
            </a:r>
            <a:r>
              <a:rPr lang="en-US" sz="7200" b="1" dirty="0">
                <a:latin typeface="Pretendard ExtraBold" pitchFamily="34" charset="0"/>
                <a:cs typeface="Pretendard ExtraBold" pitchFamily="34" charset="0"/>
              </a:rPr>
              <a:t>you</a:t>
            </a:r>
            <a:r>
              <a:rPr lang="en-US" sz="7200" b="1" dirty="0">
                <a:solidFill>
                  <a:srgbClr val="344BBE"/>
                </a:solidFill>
                <a:latin typeface="Pretendard ExtraBold" pitchFamily="34" charset="0"/>
                <a:cs typeface="Pretendard ExtraBold" pitchFamily="34" charset="0"/>
              </a:rPr>
              <a:t>!</a:t>
            </a:r>
            <a:endParaRPr lang="en-US" sz="2400" b="1" dirty="0">
              <a:solidFill>
                <a:srgbClr val="344BBE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295741" y="573402"/>
            <a:ext cx="3380777" cy="430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 LearnData Lab  @SKKU </a:t>
            </a:r>
            <a:endParaRPr lang="en-US" dirty="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FF1E77D6-2EF4-4565-AA08-392D6C849685}"/>
              </a:ext>
            </a:extLst>
          </p:cNvPr>
          <p:cNvSpPr txBox="1"/>
          <p:nvPr/>
        </p:nvSpPr>
        <p:spPr>
          <a:xfrm>
            <a:off x="16002000" y="573400"/>
            <a:ext cx="1674518" cy="338554"/>
          </a:xfrm>
          <a:prstGeom prst="rect">
            <a:avLst/>
          </a:prstGeom>
          <a:solidFill>
            <a:srgbClr val="344BBE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Pretendard Light" pitchFamily="34" charset="0"/>
              </a:rPr>
              <a:t>LearnData</a:t>
            </a:r>
            <a:r>
              <a:rPr lang="en-US" sz="1600" b="1" dirty="0">
                <a:solidFill>
                  <a:schemeClr val="bg1"/>
                </a:solidFill>
                <a:latin typeface="Pretendard Light" pitchFamily="34" charset="0"/>
              </a:rPr>
              <a:t> Lab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B2B96E-0CA2-C952-BFBA-48CC8FA5B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3" y="9057679"/>
            <a:ext cx="1115021" cy="11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3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14805</TotalTime>
  <Words>11421</Words>
  <Application>Microsoft Macintosh PowerPoint</Application>
  <PresentationFormat>사용자 지정</PresentationFormat>
  <Paragraphs>1806</Paragraphs>
  <Slides>98</Slides>
  <Notes>84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10" baseType="lpstr">
      <vt:lpstr>KoPubWorld돋움체 Bold</vt:lpstr>
      <vt:lpstr>KoPubWorld바탕체 Bold</vt:lpstr>
      <vt:lpstr>KoPubWorld바탕체 Medium</vt:lpstr>
      <vt:lpstr>맑은 고딕</vt:lpstr>
      <vt:lpstr>MARU BuriOTF Beta</vt:lpstr>
      <vt:lpstr>Pretendard</vt:lpstr>
      <vt:lpstr>Pretendard ExtraBold</vt:lpstr>
      <vt:lpstr>Pretendard Light</vt:lpstr>
      <vt:lpstr>Pretendard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정지원</cp:lastModifiedBy>
  <cp:revision>30</cp:revision>
  <dcterms:created xsi:type="dcterms:W3CDTF">2021-12-28T00:31:40Z</dcterms:created>
  <dcterms:modified xsi:type="dcterms:W3CDTF">2023-04-22T16:12:30Z</dcterms:modified>
</cp:coreProperties>
</file>